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Lst>
  <p:sldSz cy="10693400" cx="15125700"/>
  <p:notesSz cx="15125700" cy="10693400"/>
  <p:embeddedFontLst>
    <p:embeddedFont>
      <p:font typeface="M PLUS 1"/>
      <p:regular r:id="rId7"/>
      <p:bold r:id="rId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000000"/>
          </p15:clr>
        </p15:guide>
        <p15:guide id="2" pos="2160">
          <p15:clr>
            <a:srgbClr val="000000"/>
          </p15:clr>
        </p15:guide>
      </p15:sldGuideLst>
    </p:ext>
    <p:ext uri="GoogleSlidesCustomDataVersion2">
      <go:slidesCustomData xmlns:go="http://customooxmlschemas.google.com/" r:id="rId9" roundtripDataSignature="AMtx7mgvAtXTDdVA6wgysXpYSv4yX9oRY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880" orient="horz"/>
        <p:guide pos="216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MPLUS1-regular.fntdata"/><Relationship Id="rId8" Type="http://schemas.openxmlformats.org/officeDocument/2006/relationships/font" Target="fonts/MPLUS1-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6554787" cy="53657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9pPr>
          </a:lstStyle>
          <a:p/>
        </p:txBody>
      </p:sp>
      <p:sp>
        <p:nvSpPr>
          <p:cNvPr id="4" name="Google Shape;4;n"/>
          <p:cNvSpPr txBox="1"/>
          <p:nvPr>
            <p:ph idx="10" type="dt"/>
          </p:nvPr>
        </p:nvSpPr>
        <p:spPr>
          <a:xfrm>
            <a:off x="8567737" y="0"/>
            <a:ext cx="6554787" cy="536575"/>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9pPr>
          </a:lstStyle>
          <a:p/>
        </p:txBody>
      </p:sp>
      <p:sp>
        <p:nvSpPr>
          <p:cNvPr id="5" name="Google Shape;5;n"/>
          <p:cNvSpPr/>
          <p:nvPr>
            <p:ph idx="3" type="sldImg"/>
          </p:nvPr>
        </p:nvSpPr>
        <p:spPr>
          <a:xfrm>
            <a:off x="5010150" y="1336675"/>
            <a:ext cx="5105400" cy="36083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1512887" y="5146675"/>
            <a:ext cx="12099925" cy="42100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10156825"/>
            <a:ext cx="6554787" cy="536575"/>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SzPts val="1400"/>
              <a:buNone/>
              <a:defRPr b="0" i="0" sz="1800" u="none" cap="none" strike="noStrike">
                <a:solidFill>
                  <a:srgbClr val="000000"/>
                </a:solidFill>
                <a:latin typeface="Calibri"/>
                <a:ea typeface="Calibri"/>
                <a:cs typeface="Calibri"/>
                <a:sym typeface="Calibri"/>
              </a:defRPr>
            </a:lvl9pPr>
          </a:lstStyle>
          <a:p/>
        </p:txBody>
      </p:sp>
      <p:sp>
        <p:nvSpPr>
          <p:cNvPr id="8" name="Google Shape;8;n"/>
          <p:cNvSpPr txBox="1"/>
          <p:nvPr>
            <p:ph idx="12" type="sldNum"/>
          </p:nvPr>
        </p:nvSpPr>
        <p:spPr>
          <a:xfrm>
            <a:off x="8567737" y="10156825"/>
            <a:ext cx="6554787" cy="536575"/>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 name="Shape 18"/>
        <p:cNvGrpSpPr/>
        <p:nvPr/>
      </p:nvGrpSpPr>
      <p:grpSpPr>
        <a:xfrm>
          <a:off x="0" y="0"/>
          <a:ext cx="0" cy="0"/>
          <a:chOff x="0" y="0"/>
          <a:chExt cx="0" cy="0"/>
        </a:xfrm>
      </p:grpSpPr>
      <p:sp>
        <p:nvSpPr>
          <p:cNvPr id="19" name="Google Shape;19;p1:notes"/>
          <p:cNvSpPr/>
          <p:nvPr>
            <p:ph idx="2" type="sldImg"/>
          </p:nvPr>
        </p:nvSpPr>
        <p:spPr>
          <a:xfrm>
            <a:off x="5010150" y="1336675"/>
            <a:ext cx="5105400" cy="3608387"/>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 name="Google Shape;20;p1:notes"/>
          <p:cNvSpPr txBox="1"/>
          <p:nvPr>
            <p:ph idx="1" type="body"/>
          </p:nvPr>
        </p:nvSpPr>
        <p:spPr>
          <a:xfrm>
            <a:off x="1512887" y="5146675"/>
            <a:ext cx="12099925" cy="42100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1:LIXIL">
  <p:cSld name="A-1:LIXIL">
    <p:spTree>
      <p:nvGrpSpPr>
        <p:cNvPr id="17" name="Shape 17"/>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0.png"/><Relationship Id="rId2" Type="http://schemas.openxmlformats.org/officeDocument/2006/relationships/image" Target="../media/image28.png"/><Relationship Id="rId3" Type="http://schemas.openxmlformats.org/officeDocument/2006/relationships/image" Target="../media/image5.png"/><Relationship Id="rId4" Type="http://schemas.openxmlformats.org/officeDocument/2006/relationships/slideLayout" Target="../slideLayouts/slideLayout1.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pic>
        <p:nvPicPr>
          <p:cNvPr id="10" name="Google Shape;10;p2"/>
          <p:cNvPicPr preferRelativeResize="0"/>
          <p:nvPr/>
        </p:nvPicPr>
        <p:blipFill rotWithShape="1">
          <a:blip r:embed="rId1">
            <a:alphaModFix/>
          </a:blip>
          <a:srcRect b="0" l="0" r="0" t="0"/>
          <a:stretch/>
        </p:blipFill>
        <p:spPr>
          <a:xfrm>
            <a:off x="0" y="0"/>
            <a:ext cx="15125700" cy="1168400"/>
          </a:xfrm>
          <a:prstGeom prst="rect">
            <a:avLst/>
          </a:prstGeom>
          <a:noFill/>
          <a:ln>
            <a:noFill/>
          </a:ln>
        </p:spPr>
      </p:pic>
      <p:cxnSp>
        <p:nvCxnSpPr>
          <p:cNvPr id="11" name="Google Shape;11;p2"/>
          <p:cNvCxnSpPr/>
          <p:nvPr/>
        </p:nvCxnSpPr>
        <p:spPr>
          <a:xfrm>
            <a:off x="0" y="10106025"/>
            <a:ext cx="15125700" cy="0"/>
          </a:xfrm>
          <a:prstGeom prst="straightConnector1">
            <a:avLst/>
          </a:prstGeom>
          <a:noFill/>
          <a:ln cap="flat" cmpd="sng" w="9525">
            <a:solidFill>
              <a:schemeClr val="dk1"/>
            </a:solidFill>
            <a:prstDash val="solid"/>
            <a:miter lim="800000"/>
            <a:headEnd len="med" w="med" type="none"/>
            <a:tailEnd len="med" w="med" type="none"/>
          </a:ln>
        </p:spPr>
      </p:cxnSp>
      <p:sp>
        <p:nvSpPr>
          <p:cNvPr id="12" name="Google Shape;12;p2"/>
          <p:cNvSpPr txBox="1"/>
          <p:nvPr/>
        </p:nvSpPr>
        <p:spPr>
          <a:xfrm>
            <a:off x="7562850" y="10188575"/>
            <a:ext cx="5376862" cy="427037"/>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Clr>
                <a:schemeClr val="dk1"/>
              </a:buClr>
              <a:buSzPts val="600"/>
              <a:buFont typeface="Arial"/>
              <a:buNone/>
            </a:pPr>
            <a:r>
              <a:rPr b="0" i="0" lang="en-US" sz="600" u="none" cap="none" strike="noStrike">
                <a:solidFill>
                  <a:schemeClr val="dk1"/>
                </a:solidFill>
                <a:latin typeface="Arial"/>
                <a:ea typeface="Arial"/>
                <a:cs typeface="Arial"/>
                <a:sym typeface="Arial"/>
              </a:rPr>
              <a:t>※記載の商品写真は印刷のため実際の色とは多少の差があります。現物またはサンプルなどにてご確認ください。</a:t>
            </a:r>
            <a:endParaRPr/>
          </a:p>
          <a:p>
            <a:pPr indent="0" lvl="0" marL="0" marR="0" rtl="0" algn="l">
              <a:lnSpc>
                <a:spcPct val="100000"/>
              </a:lnSpc>
              <a:spcBef>
                <a:spcPts val="0"/>
              </a:spcBef>
              <a:spcAft>
                <a:spcPts val="0"/>
              </a:spcAft>
              <a:buClr>
                <a:schemeClr val="dk1"/>
              </a:buClr>
              <a:buSzPts val="600"/>
              <a:buFont typeface="Arial"/>
              <a:buNone/>
            </a:pPr>
            <a:r>
              <a:rPr b="0" i="0" lang="en-US" sz="600" u="none" cap="none" strike="noStrike">
                <a:solidFill>
                  <a:schemeClr val="dk1"/>
                </a:solidFill>
                <a:latin typeface="Arial"/>
                <a:ea typeface="Arial"/>
                <a:cs typeface="Arial"/>
                <a:sym typeface="Arial"/>
              </a:rPr>
              <a:t>※表示価格は、商品代のみのメーカー希望小売価格で、消費税、取付費・工事費など別途ご負担をお願いいたします。</a:t>
            </a:r>
            <a:endParaRPr/>
          </a:p>
          <a:p>
            <a:pPr indent="0" lvl="0" marL="0" marR="0" rtl="0" algn="l">
              <a:lnSpc>
                <a:spcPct val="100000"/>
              </a:lnSpc>
              <a:spcBef>
                <a:spcPts val="0"/>
              </a:spcBef>
              <a:spcAft>
                <a:spcPts val="0"/>
              </a:spcAft>
              <a:buClr>
                <a:schemeClr val="dk1"/>
              </a:buClr>
              <a:buSzPts val="600"/>
              <a:buFont typeface="Arial"/>
              <a:buNone/>
            </a:pPr>
            <a:r>
              <a:rPr b="0" i="0" lang="en-US" sz="600" u="none" cap="none" strike="noStrike">
                <a:solidFill>
                  <a:schemeClr val="dk1"/>
                </a:solidFill>
                <a:latin typeface="Arial"/>
                <a:ea typeface="Arial"/>
                <a:cs typeface="Arial"/>
                <a:sym typeface="Arial"/>
              </a:rPr>
              <a:t>※掲載内容及び写真・図版の無断転載はかたくお断りします。（許可なく転載・流用した場合、損害賠償が発生します。）</a:t>
            </a:r>
            <a:endParaRPr/>
          </a:p>
          <a:p>
            <a:pPr indent="0" lvl="0" marL="0" marR="0" rtl="0" algn="l">
              <a:lnSpc>
                <a:spcPct val="100000"/>
              </a:lnSpc>
              <a:spcBef>
                <a:spcPts val="0"/>
              </a:spcBef>
              <a:spcAft>
                <a:spcPts val="0"/>
              </a:spcAft>
              <a:buClr>
                <a:schemeClr val="dk1"/>
              </a:buClr>
              <a:buSzPts val="600"/>
              <a:buFont typeface="Arial"/>
              <a:buNone/>
            </a:pPr>
            <a:r>
              <a:rPr b="0" i="0" lang="en-US" sz="600" u="none" cap="none" strike="noStrike">
                <a:solidFill>
                  <a:schemeClr val="dk1"/>
                </a:solidFill>
                <a:latin typeface="Arial"/>
                <a:ea typeface="Arial"/>
                <a:cs typeface="Arial"/>
                <a:sym typeface="Arial"/>
              </a:rPr>
              <a:t>※仕様・価格は予告なく変更する場合がありますので、ご了承ください。</a:t>
            </a:r>
            <a:endParaRPr/>
          </a:p>
        </p:txBody>
      </p:sp>
      <p:pic>
        <p:nvPicPr>
          <p:cNvPr id="13" name="Google Shape;13;p2"/>
          <p:cNvPicPr preferRelativeResize="0"/>
          <p:nvPr/>
        </p:nvPicPr>
        <p:blipFill rotWithShape="1">
          <a:blip r:embed="rId2">
            <a:alphaModFix/>
          </a:blip>
          <a:srcRect b="0" l="0" r="0" t="0"/>
          <a:stretch/>
        </p:blipFill>
        <p:spPr>
          <a:xfrm>
            <a:off x="13096875" y="10290175"/>
            <a:ext cx="1784350" cy="217487"/>
          </a:xfrm>
          <a:prstGeom prst="rect">
            <a:avLst/>
          </a:prstGeom>
          <a:noFill/>
          <a:ln>
            <a:noFill/>
          </a:ln>
        </p:spPr>
      </p:pic>
      <p:pic>
        <p:nvPicPr>
          <p:cNvPr id="14" name="Google Shape;14;p2"/>
          <p:cNvPicPr preferRelativeResize="0"/>
          <p:nvPr/>
        </p:nvPicPr>
        <p:blipFill rotWithShape="1">
          <a:blip r:embed="rId3">
            <a:alphaModFix/>
          </a:blip>
          <a:srcRect b="0" l="0" r="0" t="0"/>
          <a:stretch/>
        </p:blipFill>
        <p:spPr>
          <a:xfrm>
            <a:off x="247650" y="10196512"/>
            <a:ext cx="1527175" cy="412750"/>
          </a:xfrm>
          <a:prstGeom prst="rect">
            <a:avLst/>
          </a:prstGeom>
          <a:noFill/>
          <a:ln>
            <a:noFill/>
          </a:ln>
        </p:spPr>
      </p:pic>
      <p:sp>
        <p:nvSpPr>
          <p:cNvPr id="15" name="Google Shape;15;p2"/>
          <p:cNvSpPr txBox="1"/>
          <p:nvPr>
            <p:ph type="title"/>
          </p:nvPr>
        </p:nvSpPr>
        <p:spPr>
          <a:xfrm>
            <a:off x="755650" y="427037"/>
            <a:ext cx="13614400" cy="1711325"/>
          </a:xfrm>
          <a:prstGeom prst="rect">
            <a:avLst/>
          </a:prstGeom>
          <a:noFill/>
          <a:ln>
            <a:noFill/>
          </a:ln>
        </p:spPr>
        <p:txBody>
          <a:bodyPr anchorCtr="0" anchor="t" bIns="0" lIns="0" spcFirstLastPara="1" rIns="0" wrap="square" tIns="0">
            <a:spAutoFit/>
          </a:bodyPr>
          <a:lstStyle>
            <a:lvl1pPr lvl="0" marR="0" rtl="0" algn="ctr">
              <a:spcBef>
                <a:spcPts val="0"/>
              </a:spcBef>
              <a:spcAft>
                <a:spcPts val="0"/>
              </a:spcAft>
              <a:buSzPts val="1400"/>
              <a:buNone/>
              <a:defRPr b="0" i="0" sz="1800" u="none" cap="none" strike="noStrike">
                <a:solidFill>
                  <a:schemeClr val="dk2"/>
                </a:solidFill>
                <a:latin typeface="Calibri"/>
                <a:ea typeface="Calibri"/>
                <a:cs typeface="Calibri"/>
                <a:sym typeface="Calibri"/>
              </a:defRPr>
            </a:lvl1pPr>
            <a:lvl2pPr lvl="1" marR="0" rtl="0" algn="ctr">
              <a:spcBef>
                <a:spcPts val="0"/>
              </a:spcBef>
              <a:spcAft>
                <a:spcPts val="0"/>
              </a:spcAft>
              <a:buSzPts val="1400"/>
              <a:buNone/>
              <a:defRPr b="0" i="0" sz="1800" u="none" cap="none" strike="noStrike">
                <a:solidFill>
                  <a:schemeClr val="dk2"/>
                </a:solidFill>
                <a:latin typeface="Calibri"/>
                <a:ea typeface="Calibri"/>
                <a:cs typeface="Calibri"/>
                <a:sym typeface="Calibri"/>
              </a:defRPr>
            </a:lvl2pPr>
            <a:lvl3pPr lvl="2" marR="0" rtl="0" algn="ctr">
              <a:spcBef>
                <a:spcPts val="0"/>
              </a:spcBef>
              <a:spcAft>
                <a:spcPts val="0"/>
              </a:spcAft>
              <a:buSzPts val="1400"/>
              <a:buNone/>
              <a:defRPr b="0" i="0" sz="1800" u="none" cap="none" strike="noStrike">
                <a:solidFill>
                  <a:schemeClr val="dk2"/>
                </a:solidFill>
                <a:latin typeface="Calibri"/>
                <a:ea typeface="Calibri"/>
                <a:cs typeface="Calibri"/>
                <a:sym typeface="Calibri"/>
              </a:defRPr>
            </a:lvl3pPr>
            <a:lvl4pPr lvl="3" marR="0" rtl="0" algn="ctr">
              <a:spcBef>
                <a:spcPts val="0"/>
              </a:spcBef>
              <a:spcAft>
                <a:spcPts val="0"/>
              </a:spcAft>
              <a:buSzPts val="1400"/>
              <a:buNone/>
              <a:defRPr b="0" i="0" sz="1800" u="none" cap="none" strike="noStrike">
                <a:solidFill>
                  <a:schemeClr val="dk2"/>
                </a:solidFill>
                <a:latin typeface="Calibri"/>
                <a:ea typeface="Calibri"/>
                <a:cs typeface="Calibri"/>
                <a:sym typeface="Calibri"/>
              </a:defRPr>
            </a:lvl4pPr>
            <a:lvl5pPr lvl="4" marR="0" rtl="0" algn="ctr">
              <a:spcBef>
                <a:spcPts val="0"/>
              </a:spcBef>
              <a:spcAft>
                <a:spcPts val="0"/>
              </a:spcAft>
              <a:buSzPts val="1400"/>
              <a:buNone/>
              <a:defRPr b="0" i="0" sz="1800" u="none" cap="none" strike="noStrike">
                <a:solidFill>
                  <a:schemeClr val="dk2"/>
                </a:solidFill>
                <a:latin typeface="Calibri"/>
                <a:ea typeface="Calibri"/>
                <a:cs typeface="Calibri"/>
                <a:sym typeface="Calibri"/>
              </a:defRPr>
            </a:lvl5pPr>
            <a:lvl6pPr lvl="5" marR="0" rtl="0" algn="ctr">
              <a:spcBef>
                <a:spcPts val="0"/>
              </a:spcBef>
              <a:spcAft>
                <a:spcPts val="0"/>
              </a:spcAft>
              <a:buSzPts val="1400"/>
              <a:buNone/>
              <a:defRPr b="0" i="0" sz="1800" u="none" cap="none" strike="noStrike">
                <a:solidFill>
                  <a:schemeClr val="dk2"/>
                </a:solidFill>
                <a:latin typeface="Calibri"/>
                <a:ea typeface="Calibri"/>
                <a:cs typeface="Calibri"/>
                <a:sym typeface="Calibri"/>
              </a:defRPr>
            </a:lvl6pPr>
            <a:lvl7pPr lvl="6" marR="0" rtl="0" algn="ctr">
              <a:spcBef>
                <a:spcPts val="0"/>
              </a:spcBef>
              <a:spcAft>
                <a:spcPts val="0"/>
              </a:spcAft>
              <a:buSzPts val="1400"/>
              <a:buNone/>
              <a:defRPr b="0" i="0" sz="1800" u="none" cap="none" strike="noStrike">
                <a:solidFill>
                  <a:schemeClr val="dk2"/>
                </a:solidFill>
                <a:latin typeface="Calibri"/>
                <a:ea typeface="Calibri"/>
                <a:cs typeface="Calibri"/>
                <a:sym typeface="Calibri"/>
              </a:defRPr>
            </a:lvl7pPr>
            <a:lvl8pPr lvl="7" marR="0" rtl="0" algn="ctr">
              <a:spcBef>
                <a:spcPts val="0"/>
              </a:spcBef>
              <a:spcAft>
                <a:spcPts val="0"/>
              </a:spcAft>
              <a:buSzPts val="1400"/>
              <a:buNone/>
              <a:defRPr b="0" i="0" sz="1800" u="none" cap="none" strike="noStrike">
                <a:solidFill>
                  <a:schemeClr val="dk2"/>
                </a:solidFill>
                <a:latin typeface="Calibri"/>
                <a:ea typeface="Calibri"/>
                <a:cs typeface="Calibri"/>
                <a:sym typeface="Calibri"/>
              </a:defRPr>
            </a:lvl8pPr>
            <a:lvl9pPr lvl="8" marR="0" rtl="0" algn="ctr">
              <a:spcBef>
                <a:spcPts val="0"/>
              </a:spcBef>
              <a:spcAft>
                <a:spcPts val="0"/>
              </a:spcAft>
              <a:buSzPts val="1400"/>
              <a:buNone/>
              <a:defRPr b="0" i="0" sz="1800" u="none" cap="none" strike="noStrike">
                <a:solidFill>
                  <a:schemeClr val="dk2"/>
                </a:solidFill>
                <a:latin typeface="Calibri"/>
                <a:ea typeface="Calibri"/>
                <a:cs typeface="Calibri"/>
                <a:sym typeface="Calibri"/>
              </a:defRPr>
            </a:lvl9pPr>
          </a:lstStyle>
          <a:p/>
        </p:txBody>
      </p:sp>
      <p:sp>
        <p:nvSpPr>
          <p:cNvPr id="16" name="Google Shape;16;p2"/>
          <p:cNvSpPr txBox="1"/>
          <p:nvPr>
            <p:ph idx="1" type="body"/>
          </p:nvPr>
        </p:nvSpPr>
        <p:spPr>
          <a:xfrm>
            <a:off x="755650" y="2459037"/>
            <a:ext cx="13614400" cy="7058025"/>
          </a:xfrm>
          <a:prstGeom prst="rect">
            <a:avLst/>
          </a:prstGeom>
          <a:noFill/>
          <a:ln>
            <a:noFill/>
          </a:ln>
        </p:spPr>
        <p:txBody>
          <a:bodyPr anchorCtr="0" anchor="t" bIns="0" lIns="0" spcFirstLastPara="1" rIns="0" wrap="square" tIns="0">
            <a:spAutoFit/>
          </a:bodyPr>
          <a:lstStyle>
            <a:lvl1pPr indent="-228600" lvl="0" marL="457200" marR="0" rtl="0" algn="l">
              <a:spcBef>
                <a:spcPts val="360"/>
              </a:spcBef>
              <a:spcAft>
                <a:spcPts val="0"/>
              </a:spcAft>
              <a:buSzPts val="1400"/>
              <a:buNone/>
              <a:defRPr b="0" i="0" sz="18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8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8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8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8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800" u="none" cap="none" strike="noStrike">
                <a:latin typeface="Calibri"/>
                <a:ea typeface="Calibri"/>
                <a:cs typeface="Calibri"/>
                <a:sym typeface="Calibri"/>
              </a:defRPr>
            </a:lvl6pPr>
            <a:lvl7pPr indent="-228600" lvl="6" marL="3200400" marR="0" rtl="0" algn="l">
              <a:spcBef>
                <a:spcPts val="0"/>
              </a:spcBef>
              <a:spcAft>
                <a:spcPts val="0"/>
              </a:spcAft>
              <a:buSzPts val="1400"/>
              <a:buNone/>
              <a:defRPr b="0" i="0" sz="1800" u="none" cap="none" strike="noStrike">
                <a:latin typeface="Calibri"/>
                <a:ea typeface="Calibri"/>
                <a:cs typeface="Calibri"/>
                <a:sym typeface="Calibri"/>
              </a:defRPr>
            </a:lvl7pPr>
            <a:lvl8pPr indent="-228600" lvl="7" marL="3657600" marR="0" rtl="0" algn="l">
              <a:spcBef>
                <a:spcPts val="0"/>
              </a:spcBef>
              <a:spcAft>
                <a:spcPts val="0"/>
              </a:spcAft>
              <a:buSzPts val="1400"/>
              <a:buNone/>
              <a:defRPr b="0" i="0" sz="1800" u="none" cap="none" strike="noStrike">
                <a:latin typeface="Calibri"/>
                <a:ea typeface="Calibri"/>
                <a:cs typeface="Calibri"/>
                <a:sym typeface="Calibri"/>
              </a:defRPr>
            </a:lvl8pPr>
            <a:lvl9pPr indent="-228600" lvl="8" marL="4114800" marR="0" rtl="0" algn="l">
              <a:spcBef>
                <a:spcPts val="0"/>
              </a:spcBef>
              <a:spcAft>
                <a:spcPts val="0"/>
              </a:spcAft>
              <a:buSzPts val="1400"/>
              <a:buNone/>
              <a:defRPr b="0" i="0" sz="1800" u="none" cap="none" strike="noStrike">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9"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1.png"/><Relationship Id="rId22" Type="http://schemas.openxmlformats.org/officeDocument/2006/relationships/image" Target="../media/image18.png"/><Relationship Id="rId21" Type="http://schemas.openxmlformats.org/officeDocument/2006/relationships/image" Target="../media/image12.png"/><Relationship Id="rId24" Type="http://schemas.openxmlformats.org/officeDocument/2006/relationships/image" Target="../media/image15.png"/><Relationship Id="rId23"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9.png"/><Relationship Id="rId4" Type="http://schemas.openxmlformats.org/officeDocument/2006/relationships/image" Target="../media/image14.png"/><Relationship Id="rId9" Type="http://schemas.openxmlformats.org/officeDocument/2006/relationships/image" Target="../media/image3.jpg"/><Relationship Id="rId26" Type="http://schemas.openxmlformats.org/officeDocument/2006/relationships/image" Target="../media/image20.png"/><Relationship Id="rId25" Type="http://schemas.openxmlformats.org/officeDocument/2006/relationships/image" Target="../media/image23.png"/><Relationship Id="rId28" Type="http://schemas.openxmlformats.org/officeDocument/2006/relationships/image" Target="../media/image16.png"/><Relationship Id="rId27" Type="http://schemas.openxmlformats.org/officeDocument/2006/relationships/image" Target="../media/image24.png"/><Relationship Id="rId5" Type="http://schemas.openxmlformats.org/officeDocument/2006/relationships/image" Target="../media/image9.png"/><Relationship Id="rId6" Type="http://schemas.openxmlformats.org/officeDocument/2006/relationships/image" Target="../media/image2.png"/><Relationship Id="rId29" Type="http://schemas.openxmlformats.org/officeDocument/2006/relationships/image" Target="../media/image33.png"/><Relationship Id="rId7" Type="http://schemas.openxmlformats.org/officeDocument/2006/relationships/image" Target="../media/image1.png"/><Relationship Id="rId8" Type="http://schemas.openxmlformats.org/officeDocument/2006/relationships/image" Target="../media/image11.jpg"/><Relationship Id="rId31" Type="http://schemas.openxmlformats.org/officeDocument/2006/relationships/image" Target="../media/image34.png"/><Relationship Id="rId30" Type="http://schemas.openxmlformats.org/officeDocument/2006/relationships/image" Target="../media/image31.png"/><Relationship Id="rId11" Type="http://schemas.openxmlformats.org/officeDocument/2006/relationships/image" Target="../media/image13.jpg"/><Relationship Id="rId33" Type="http://schemas.openxmlformats.org/officeDocument/2006/relationships/image" Target="../media/image32.png"/><Relationship Id="rId10" Type="http://schemas.openxmlformats.org/officeDocument/2006/relationships/image" Target="../media/image10.jpg"/><Relationship Id="rId32" Type="http://schemas.openxmlformats.org/officeDocument/2006/relationships/image" Target="../media/image27.png"/><Relationship Id="rId13" Type="http://schemas.openxmlformats.org/officeDocument/2006/relationships/image" Target="../media/image7.jpg"/><Relationship Id="rId12" Type="http://schemas.openxmlformats.org/officeDocument/2006/relationships/image" Target="../media/image4.jpg"/><Relationship Id="rId15" Type="http://schemas.openxmlformats.org/officeDocument/2006/relationships/image" Target="../media/image22.jpg"/><Relationship Id="rId14" Type="http://schemas.openxmlformats.org/officeDocument/2006/relationships/image" Target="../media/image25.jpg"/><Relationship Id="rId17" Type="http://schemas.openxmlformats.org/officeDocument/2006/relationships/image" Target="../media/image6.png"/><Relationship Id="rId16" Type="http://schemas.openxmlformats.org/officeDocument/2006/relationships/image" Target="../media/image26.png"/><Relationship Id="rId19" Type="http://schemas.openxmlformats.org/officeDocument/2006/relationships/image" Target="../media/image17.png"/><Relationship Id="rId1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 name="Shape 21"/>
        <p:cNvGrpSpPr/>
        <p:nvPr/>
      </p:nvGrpSpPr>
      <p:grpSpPr>
        <a:xfrm>
          <a:off x="0" y="0"/>
          <a:ext cx="0" cy="0"/>
          <a:chOff x="0" y="0"/>
          <a:chExt cx="0" cy="0"/>
        </a:xfrm>
      </p:grpSpPr>
      <p:pic>
        <p:nvPicPr>
          <p:cNvPr id="22" name="Google Shape;22;p1"/>
          <p:cNvPicPr preferRelativeResize="0"/>
          <p:nvPr/>
        </p:nvPicPr>
        <p:blipFill rotWithShape="1">
          <a:blip r:embed="rId3">
            <a:alphaModFix/>
          </a:blip>
          <a:srcRect b="0" l="6984" r="4606" t="0"/>
          <a:stretch/>
        </p:blipFill>
        <p:spPr>
          <a:xfrm>
            <a:off x="253000" y="7178925"/>
            <a:ext cx="1569900" cy="1011575"/>
          </a:xfrm>
          <a:prstGeom prst="rect">
            <a:avLst/>
          </a:prstGeom>
          <a:noFill/>
          <a:ln>
            <a:noFill/>
          </a:ln>
        </p:spPr>
      </p:pic>
      <p:pic>
        <p:nvPicPr>
          <p:cNvPr id="23" name="Google Shape;23;p1"/>
          <p:cNvPicPr preferRelativeResize="0"/>
          <p:nvPr/>
        </p:nvPicPr>
        <p:blipFill rotWithShape="1">
          <a:blip r:embed="rId4">
            <a:alphaModFix/>
          </a:blip>
          <a:srcRect b="0" l="5429" r="3180" t="0"/>
          <a:stretch/>
        </p:blipFill>
        <p:spPr>
          <a:xfrm>
            <a:off x="1956151" y="7181675"/>
            <a:ext cx="1612800" cy="1006075"/>
          </a:xfrm>
          <a:prstGeom prst="rect">
            <a:avLst/>
          </a:prstGeom>
          <a:noFill/>
          <a:ln>
            <a:noFill/>
          </a:ln>
        </p:spPr>
      </p:pic>
      <p:pic>
        <p:nvPicPr>
          <p:cNvPr id="24" name="Google Shape;24;p1"/>
          <p:cNvPicPr preferRelativeResize="0"/>
          <p:nvPr/>
        </p:nvPicPr>
        <p:blipFill rotWithShape="1">
          <a:blip r:embed="rId5">
            <a:alphaModFix/>
          </a:blip>
          <a:srcRect b="0" l="5958" r="3773" t="0"/>
          <a:stretch/>
        </p:blipFill>
        <p:spPr>
          <a:xfrm>
            <a:off x="3702200" y="7187175"/>
            <a:ext cx="1612800" cy="995075"/>
          </a:xfrm>
          <a:prstGeom prst="rect">
            <a:avLst/>
          </a:prstGeom>
          <a:noFill/>
          <a:ln>
            <a:noFill/>
          </a:ln>
        </p:spPr>
      </p:pic>
      <p:pic>
        <p:nvPicPr>
          <p:cNvPr id="25" name="Google Shape;25;p1"/>
          <p:cNvPicPr preferRelativeResize="0"/>
          <p:nvPr/>
        </p:nvPicPr>
        <p:blipFill rotWithShape="1">
          <a:blip r:embed="rId6">
            <a:alphaModFix/>
          </a:blip>
          <a:srcRect b="0" l="8777" r="3895" t="0"/>
          <a:stretch/>
        </p:blipFill>
        <p:spPr>
          <a:xfrm>
            <a:off x="242000" y="8741425"/>
            <a:ext cx="1569900" cy="989550"/>
          </a:xfrm>
          <a:prstGeom prst="rect">
            <a:avLst/>
          </a:prstGeom>
          <a:noFill/>
          <a:ln>
            <a:noFill/>
          </a:ln>
        </p:spPr>
      </p:pic>
      <p:pic>
        <p:nvPicPr>
          <p:cNvPr id="26" name="Google Shape;26;p1"/>
          <p:cNvPicPr preferRelativeResize="0"/>
          <p:nvPr/>
        </p:nvPicPr>
        <p:blipFill rotWithShape="1">
          <a:blip r:embed="rId7">
            <a:alphaModFix/>
          </a:blip>
          <a:srcRect b="0" l="6597" r="3885" t="0"/>
          <a:stretch/>
        </p:blipFill>
        <p:spPr>
          <a:xfrm>
            <a:off x="1967150" y="8733150"/>
            <a:ext cx="1569900" cy="1006075"/>
          </a:xfrm>
          <a:prstGeom prst="rect">
            <a:avLst/>
          </a:prstGeom>
          <a:noFill/>
          <a:ln>
            <a:noFill/>
          </a:ln>
        </p:spPr>
      </p:pic>
      <p:sp>
        <p:nvSpPr>
          <p:cNvPr id="27" name="Google Shape;27;p1"/>
          <p:cNvSpPr txBox="1"/>
          <p:nvPr/>
        </p:nvSpPr>
        <p:spPr>
          <a:xfrm>
            <a:off x="2009775" y="10274300"/>
            <a:ext cx="1747800" cy="284700"/>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Clr>
                <a:schemeClr val="dk1"/>
              </a:buClr>
              <a:buSzPts val="700"/>
              <a:buFont typeface="Arial"/>
              <a:buNone/>
            </a:pPr>
            <a:r>
              <a:rPr i="0" lang="en-US" sz="700" u="none" cap="none" strike="noStrike">
                <a:solidFill>
                  <a:schemeClr val="dk1"/>
                </a:solidFill>
                <a:latin typeface="M PLUS 1"/>
                <a:ea typeface="M PLUS 1"/>
                <a:cs typeface="M PLUS 1"/>
                <a:sym typeface="M PLUS 1"/>
              </a:rPr>
              <a:t>01_エルネクス門扉_商品特長</a:t>
            </a:r>
            <a:r>
              <a:rPr i="0" lang="en-US" sz="800" u="none" cap="none" strike="noStrike">
                <a:solidFill>
                  <a:schemeClr val="dk1"/>
                </a:solidFill>
                <a:latin typeface="M PLUS 1"/>
                <a:ea typeface="M PLUS 1"/>
                <a:cs typeface="M PLUS 1"/>
                <a:sym typeface="M PLUS 1"/>
              </a:rPr>
              <a:t>2022.04.00改訂</a:t>
            </a:r>
            <a:r>
              <a:rPr lang="en-US" sz="800">
                <a:solidFill>
                  <a:schemeClr val="dk1"/>
                </a:solidFill>
                <a:latin typeface="M PLUS 1"/>
                <a:ea typeface="M PLUS 1"/>
                <a:cs typeface="M PLUS 1"/>
                <a:sym typeface="M PLUS 1"/>
              </a:rPr>
              <a:t>（2026.04改訂）</a:t>
            </a:r>
            <a:endParaRPr>
              <a:latin typeface="M PLUS 1"/>
              <a:ea typeface="M PLUS 1"/>
              <a:cs typeface="M PLUS 1"/>
              <a:sym typeface="M PLUS 1"/>
            </a:endParaRPr>
          </a:p>
        </p:txBody>
      </p:sp>
      <p:sp>
        <p:nvSpPr>
          <p:cNvPr id="28" name="Google Shape;28;p1"/>
          <p:cNvSpPr txBox="1"/>
          <p:nvPr/>
        </p:nvSpPr>
        <p:spPr>
          <a:xfrm>
            <a:off x="6643687" y="4995862"/>
            <a:ext cx="1079400" cy="277200"/>
          </a:xfrm>
          <a:prstGeom prst="rect">
            <a:avLst/>
          </a:prstGeom>
          <a:blipFill rotWithShape="1">
            <a:blip r:embed="rId8">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29" name="Google Shape;29;p1"/>
          <p:cNvSpPr txBox="1"/>
          <p:nvPr/>
        </p:nvSpPr>
        <p:spPr>
          <a:xfrm>
            <a:off x="6640512" y="6424612"/>
            <a:ext cx="1082700" cy="277200"/>
          </a:xfrm>
          <a:prstGeom prst="rect">
            <a:avLst/>
          </a:prstGeom>
          <a:blipFill rotWithShape="1">
            <a:blip r:embed="rId9">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30" name="Google Shape;30;p1"/>
          <p:cNvSpPr txBox="1"/>
          <p:nvPr/>
        </p:nvSpPr>
        <p:spPr>
          <a:xfrm>
            <a:off x="10337800" y="5446712"/>
            <a:ext cx="662100" cy="277200"/>
          </a:xfrm>
          <a:prstGeom prst="rect">
            <a:avLst/>
          </a:prstGeom>
          <a:blipFill rotWithShape="1">
            <a:blip r:embed="rId10">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31" name="Google Shape;31;p1"/>
          <p:cNvSpPr txBox="1"/>
          <p:nvPr/>
        </p:nvSpPr>
        <p:spPr>
          <a:xfrm>
            <a:off x="10337800" y="6680200"/>
            <a:ext cx="662100" cy="277200"/>
          </a:xfrm>
          <a:prstGeom prst="rect">
            <a:avLst/>
          </a:prstGeom>
          <a:blipFill rotWithShape="1">
            <a:blip r:embed="rId11">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32" name="Google Shape;32;p1"/>
          <p:cNvSpPr txBox="1"/>
          <p:nvPr/>
        </p:nvSpPr>
        <p:spPr>
          <a:xfrm>
            <a:off x="11277600" y="5446712"/>
            <a:ext cx="663600" cy="277200"/>
          </a:xfrm>
          <a:prstGeom prst="rect">
            <a:avLst/>
          </a:prstGeom>
          <a:blipFill rotWithShape="1">
            <a:blip r:embed="rId12">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33" name="Google Shape;33;p1"/>
          <p:cNvSpPr txBox="1"/>
          <p:nvPr/>
        </p:nvSpPr>
        <p:spPr>
          <a:xfrm>
            <a:off x="8789913" y="8717479"/>
            <a:ext cx="1623300" cy="1094700"/>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032" u="none">
              <a:solidFill>
                <a:schemeClr val="dk1"/>
              </a:solidFill>
              <a:latin typeface="Calibri"/>
              <a:ea typeface="Calibri"/>
              <a:cs typeface="Calibri"/>
              <a:sym typeface="Calibri"/>
            </a:endParaRPr>
          </a:p>
        </p:txBody>
      </p:sp>
      <p:sp>
        <p:nvSpPr>
          <p:cNvPr id="34" name="Google Shape;34;p1"/>
          <p:cNvSpPr txBox="1"/>
          <p:nvPr/>
        </p:nvSpPr>
        <p:spPr>
          <a:xfrm>
            <a:off x="10788350" y="8717479"/>
            <a:ext cx="1625400" cy="1094700"/>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2032" u="none">
              <a:solidFill>
                <a:schemeClr val="dk1"/>
              </a:solidFill>
              <a:latin typeface="Calibri"/>
              <a:ea typeface="Calibri"/>
              <a:cs typeface="Calibri"/>
              <a:sym typeface="Calibri"/>
            </a:endParaRPr>
          </a:p>
        </p:txBody>
      </p:sp>
      <p:sp>
        <p:nvSpPr>
          <p:cNvPr id="35" name="Google Shape;35;p1"/>
          <p:cNvSpPr txBox="1"/>
          <p:nvPr/>
        </p:nvSpPr>
        <p:spPr>
          <a:xfrm>
            <a:off x="12767838" y="8715974"/>
            <a:ext cx="1503300" cy="1094700"/>
          </a:xfrm>
          <a:prstGeom prst="rect">
            <a:avLst/>
          </a:prstGeom>
          <a:blipFill rotWithShape="1">
            <a:blip r:embed="rId1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36" name="Google Shape;36;p1"/>
          <p:cNvSpPr txBox="1"/>
          <p:nvPr/>
        </p:nvSpPr>
        <p:spPr>
          <a:xfrm>
            <a:off x="14090650" y="6234112"/>
            <a:ext cx="382500" cy="277200"/>
          </a:xfrm>
          <a:prstGeom prst="rect">
            <a:avLst/>
          </a:prstGeom>
          <a:blipFill rotWithShape="1">
            <a:blip r:embed="rId16">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37" name="Google Shape;37;p1"/>
          <p:cNvSpPr txBox="1"/>
          <p:nvPr/>
        </p:nvSpPr>
        <p:spPr>
          <a:xfrm>
            <a:off x="13663612" y="6346825"/>
            <a:ext cx="339600" cy="277200"/>
          </a:xfrm>
          <a:prstGeom prst="rect">
            <a:avLst/>
          </a:prstGeom>
          <a:blipFill rotWithShape="1">
            <a:blip r:embed="rId17">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38" name="Google Shape;38;p1"/>
          <p:cNvSpPr txBox="1"/>
          <p:nvPr/>
        </p:nvSpPr>
        <p:spPr>
          <a:xfrm>
            <a:off x="13714412" y="6235700"/>
            <a:ext cx="288900" cy="277200"/>
          </a:xfrm>
          <a:prstGeom prst="rect">
            <a:avLst/>
          </a:prstGeom>
          <a:blipFill rotWithShape="1">
            <a:blip r:embed="rId18">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39" name="Google Shape;39;p1"/>
          <p:cNvSpPr txBox="1"/>
          <p:nvPr/>
        </p:nvSpPr>
        <p:spPr>
          <a:xfrm>
            <a:off x="12519025" y="5203825"/>
            <a:ext cx="270000" cy="277200"/>
          </a:xfrm>
          <a:prstGeom prst="rect">
            <a:avLst/>
          </a:prstGeom>
          <a:blipFill rotWithShape="1">
            <a:blip r:embed="rId19">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40" name="Google Shape;40;p1"/>
          <p:cNvSpPr txBox="1"/>
          <p:nvPr/>
        </p:nvSpPr>
        <p:spPr>
          <a:xfrm>
            <a:off x="12634912" y="5210175"/>
            <a:ext cx="458700" cy="277200"/>
          </a:xfrm>
          <a:prstGeom prst="rect">
            <a:avLst/>
          </a:prstGeom>
          <a:blipFill rotWithShape="1">
            <a:blip r:embed="rId20">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41" name="Google Shape;41;p1"/>
          <p:cNvSpPr txBox="1"/>
          <p:nvPr/>
        </p:nvSpPr>
        <p:spPr>
          <a:xfrm>
            <a:off x="12852400" y="5211762"/>
            <a:ext cx="243000" cy="277200"/>
          </a:xfrm>
          <a:prstGeom prst="rect">
            <a:avLst/>
          </a:prstGeom>
          <a:blipFill rotWithShape="1">
            <a:blip r:embed="rId21">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42" name="Google Shape;42;p1"/>
          <p:cNvSpPr txBox="1"/>
          <p:nvPr/>
        </p:nvSpPr>
        <p:spPr>
          <a:xfrm>
            <a:off x="12992100" y="6237287"/>
            <a:ext cx="387300" cy="277200"/>
          </a:xfrm>
          <a:prstGeom prst="rect">
            <a:avLst/>
          </a:prstGeom>
          <a:blipFill rotWithShape="1">
            <a:blip r:embed="rId22">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43" name="Google Shape;43;p1"/>
          <p:cNvSpPr txBox="1"/>
          <p:nvPr/>
        </p:nvSpPr>
        <p:spPr>
          <a:xfrm>
            <a:off x="12558712" y="6353175"/>
            <a:ext cx="344400" cy="277200"/>
          </a:xfrm>
          <a:prstGeom prst="rect">
            <a:avLst/>
          </a:prstGeom>
          <a:blipFill rotWithShape="1">
            <a:blip r:embed="rId23">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44" name="Google Shape;44;p1"/>
          <p:cNvSpPr txBox="1"/>
          <p:nvPr/>
        </p:nvSpPr>
        <p:spPr>
          <a:xfrm>
            <a:off x="12611100" y="6240462"/>
            <a:ext cx="292200" cy="277200"/>
          </a:xfrm>
          <a:prstGeom prst="rect">
            <a:avLst/>
          </a:prstGeom>
          <a:blipFill rotWithShape="1">
            <a:blip r:embed="rId24">
              <a:alphaModFix/>
            </a:blip>
            <a:stretch>
              <a:fillRect b="0" l="0" r="0" t="0"/>
            </a:stretch>
          </a:blip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b="0" i="0" sz="1800" u="none">
              <a:solidFill>
                <a:schemeClr val="dk1"/>
              </a:solidFill>
              <a:latin typeface="Calibri"/>
              <a:ea typeface="Calibri"/>
              <a:cs typeface="Calibri"/>
              <a:sym typeface="Calibri"/>
            </a:endParaRPr>
          </a:p>
        </p:txBody>
      </p:sp>
      <p:sp>
        <p:nvSpPr>
          <p:cNvPr id="45" name="Google Shape;45;p1"/>
          <p:cNvSpPr/>
          <p:nvPr/>
        </p:nvSpPr>
        <p:spPr>
          <a:xfrm>
            <a:off x="12272962" y="4845050"/>
            <a:ext cx="0" cy="2815590"/>
          </a:xfrm>
          <a:custGeom>
            <a:rect b="b" l="l" r="r" t="t"/>
            <a:pathLst>
              <a:path extrusionOk="0" h="2815590" w="120000">
                <a:moveTo>
                  <a:pt x="0" y="0"/>
                </a:moveTo>
                <a:lnTo>
                  <a:pt x="0" y="2814993"/>
                </a:lnTo>
              </a:path>
            </a:pathLst>
          </a:custGeom>
          <a:noFill/>
          <a:ln cap="flat" cmpd="sng" w="9525">
            <a:solidFill>
              <a:srgbClr val="B7B7B7"/>
            </a:solidFill>
            <a:prstDash val="solid"/>
            <a:round/>
            <a:headEnd len="med" w="med" type="none"/>
            <a:tailEnd len="med" w="med" type="none"/>
          </a:ln>
        </p:spPr>
        <p:txBody>
          <a:bodyPr anchorCtr="0" anchor="t" bIns="0" lIns="0" spcFirstLastPara="1" rIns="0" wrap="square" tIns="0">
            <a:spAutoFit/>
          </a:bodyPr>
          <a:lstStyle/>
          <a:p>
            <a:pPr indent="0" lvl="0" marL="0" marR="0" rtl="0" algn="l">
              <a:lnSpc>
                <a:spcPct val="100000"/>
              </a:lnSpc>
              <a:spcBef>
                <a:spcPts val="0"/>
              </a:spcBef>
              <a:spcAft>
                <a:spcPts val="0"/>
              </a:spcAft>
              <a:buNone/>
            </a:pPr>
            <a:r>
              <a:t/>
            </a:r>
            <a:endParaRPr i="0" sz="1800" u="none">
              <a:solidFill>
                <a:schemeClr val="dk1"/>
              </a:solidFill>
              <a:latin typeface="M PLUS 1"/>
              <a:ea typeface="M PLUS 1"/>
              <a:cs typeface="M PLUS 1"/>
              <a:sym typeface="M PLUS 1"/>
            </a:endParaRPr>
          </a:p>
        </p:txBody>
      </p:sp>
      <p:sp>
        <p:nvSpPr>
          <p:cNvPr id="46" name="Google Shape;46;p1"/>
          <p:cNvSpPr txBox="1"/>
          <p:nvPr/>
        </p:nvSpPr>
        <p:spPr>
          <a:xfrm>
            <a:off x="6618575" y="4142963"/>
            <a:ext cx="80061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77787B"/>
              </a:buClr>
              <a:buSzPts val="2400"/>
              <a:buFont typeface="Arial"/>
              <a:buNone/>
            </a:pPr>
            <a:r>
              <a:rPr lang="en-US" sz="3200">
                <a:solidFill>
                  <a:srgbClr val="6C6C6C"/>
                </a:solidFill>
                <a:latin typeface="M PLUS 1"/>
                <a:ea typeface="M PLUS 1"/>
                <a:cs typeface="M PLUS 1"/>
                <a:sym typeface="M PLUS 1"/>
              </a:rPr>
              <a:t>02</a:t>
            </a:r>
            <a:r>
              <a:rPr b="1" lang="en-US" sz="3200">
                <a:solidFill>
                  <a:srgbClr val="6C6C6C"/>
                </a:solidFill>
                <a:latin typeface="M PLUS 1"/>
                <a:ea typeface="M PLUS 1"/>
                <a:cs typeface="M PLUS 1"/>
                <a:sym typeface="M PLUS 1"/>
              </a:rPr>
              <a:t> </a:t>
            </a:r>
            <a:r>
              <a:rPr i="0" lang="en-US" sz="2600" u="none">
                <a:solidFill>
                  <a:srgbClr val="77787B"/>
                </a:solidFill>
                <a:latin typeface="M PLUS 1"/>
                <a:ea typeface="M PLUS 1"/>
                <a:cs typeface="M PLUS 1"/>
                <a:sym typeface="M PLUS 1"/>
              </a:rPr>
              <a:t>使い勝手によって選べる錠・錠把手の仕様</a:t>
            </a:r>
            <a:endParaRPr sz="2600">
              <a:latin typeface="M PLUS 1"/>
              <a:ea typeface="M PLUS 1"/>
              <a:cs typeface="M PLUS 1"/>
              <a:sym typeface="M PLUS 1"/>
            </a:endParaRPr>
          </a:p>
        </p:txBody>
      </p:sp>
      <p:sp>
        <p:nvSpPr>
          <p:cNvPr id="47" name="Google Shape;47;p1"/>
          <p:cNvSpPr txBox="1"/>
          <p:nvPr/>
        </p:nvSpPr>
        <p:spPr>
          <a:xfrm>
            <a:off x="112562" y="5924033"/>
            <a:ext cx="6245400" cy="8865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636466"/>
              </a:buClr>
              <a:buSzPts val="2600"/>
              <a:buFont typeface="Arial"/>
              <a:buNone/>
            </a:pPr>
            <a:r>
              <a:rPr lang="en-US" sz="2400">
                <a:solidFill>
                  <a:srgbClr val="636466"/>
                </a:solidFill>
                <a:latin typeface="M PLUS 1"/>
                <a:ea typeface="M PLUS 1"/>
                <a:cs typeface="M PLUS 1"/>
                <a:sym typeface="M PLUS 1"/>
              </a:rPr>
              <a:t>豊富な扉デザインとサイズで</a:t>
            </a:r>
            <a:endParaRPr sz="2400">
              <a:solidFill>
                <a:srgbClr val="636466"/>
              </a:solidFill>
              <a:latin typeface="M PLUS 1"/>
              <a:ea typeface="M PLUS 1"/>
              <a:cs typeface="M PLUS 1"/>
              <a:sym typeface="M PLUS 1"/>
            </a:endParaRPr>
          </a:p>
          <a:p>
            <a:pPr indent="0" lvl="0" marL="0" marR="0" rtl="0" algn="l">
              <a:lnSpc>
                <a:spcPct val="115000"/>
              </a:lnSpc>
              <a:spcBef>
                <a:spcPts val="0"/>
              </a:spcBef>
              <a:spcAft>
                <a:spcPts val="0"/>
              </a:spcAft>
              <a:buClr>
                <a:srgbClr val="636466"/>
              </a:buClr>
              <a:buSzPts val="2600"/>
              <a:buFont typeface="Arial"/>
              <a:buNone/>
            </a:pPr>
            <a:r>
              <a:rPr lang="en-US" sz="2400">
                <a:solidFill>
                  <a:srgbClr val="636466"/>
                </a:solidFill>
                <a:latin typeface="M PLUS 1"/>
                <a:ea typeface="M PLUS 1"/>
                <a:cs typeface="M PLUS 1"/>
                <a:sym typeface="M PLUS 1"/>
              </a:rPr>
              <a:t>戸建</a:t>
            </a:r>
            <a:r>
              <a:rPr i="0" lang="en-US" sz="2400" u="none">
                <a:solidFill>
                  <a:srgbClr val="636466"/>
                </a:solidFill>
                <a:latin typeface="M PLUS 1"/>
                <a:ea typeface="M PLUS 1"/>
                <a:cs typeface="M PLUS 1"/>
                <a:sym typeface="M PLUS 1"/>
              </a:rPr>
              <a:t>住宅</a:t>
            </a:r>
            <a:r>
              <a:rPr lang="en-US" sz="2400">
                <a:solidFill>
                  <a:srgbClr val="636466"/>
                </a:solidFill>
                <a:latin typeface="M PLUS 1"/>
                <a:ea typeface="M PLUS 1"/>
                <a:cs typeface="M PLUS 1"/>
                <a:sym typeface="M PLUS 1"/>
              </a:rPr>
              <a:t>・小規模</a:t>
            </a:r>
            <a:r>
              <a:rPr i="0" lang="en-US" sz="2400" u="none">
                <a:solidFill>
                  <a:srgbClr val="636466"/>
                </a:solidFill>
                <a:latin typeface="M PLUS 1"/>
                <a:ea typeface="M PLUS 1"/>
                <a:cs typeface="M PLUS 1"/>
                <a:sym typeface="M PLUS 1"/>
              </a:rPr>
              <a:t>集合住宅</a:t>
            </a:r>
            <a:r>
              <a:rPr lang="en-US" sz="2400">
                <a:solidFill>
                  <a:srgbClr val="636466"/>
                </a:solidFill>
                <a:latin typeface="M PLUS 1"/>
                <a:ea typeface="M PLUS 1"/>
                <a:cs typeface="M PLUS 1"/>
                <a:sym typeface="M PLUS 1"/>
              </a:rPr>
              <a:t>にも最適。</a:t>
            </a:r>
            <a:endParaRPr sz="1200">
              <a:latin typeface="M PLUS 1"/>
              <a:ea typeface="M PLUS 1"/>
              <a:cs typeface="M PLUS 1"/>
              <a:sym typeface="M PLUS 1"/>
            </a:endParaRPr>
          </a:p>
        </p:txBody>
      </p:sp>
      <p:sp>
        <p:nvSpPr>
          <p:cNvPr id="48" name="Google Shape;48;p1"/>
          <p:cNvSpPr txBox="1"/>
          <p:nvPr/>
        </p:nvSpPr>
        <p:spPr>
          <a:xfrm>
            <a:off x="6592355" y="1976975"/>
            <a:ext cx="48324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6D6E71"/>
              </a:buClr>
              <a:buSzPts val="900"/>
              <a:buFont typeface="MS PGothic"/>
              <a:buNone/>
            </a:pPr>
            <a:r>
              <a:rPr i="0" lang="en-US" sz="900" u="none">
                <a:solidFill>
                  <a:srgbClr val="6D6E71"/>
                </a:solidFill>
                <a:latin typeface="M PLUS 1"/>
                <a:ea typeface="M PLUS 1"/>
                <a:cs typeface="M PLUS 1"/>
                <a:sym typeface="M PLUS 1"/>
              </a:rPr>
              <a:t>高い壁や間口の広いエントランスにも対応するサイズを取り揃えています。</a:t>
            </a:r>
            <a:endParaRPr>
              <a:latin typeface="M PLUS 1"/>
              <a:ea typeface="M PLUS 1"/>
              <a:cs typeface="M PLUS 1"/>
              <a:sym typeface="M PLUS 1"/>
            </a:endParaRPr>
          </a:p>
        </p:txBody>
      </p:sp>
      <p:pic>
        <p:nvPicPr>
          <p:cNvPr id="49" name="Google Shape;49;p1"/>
          <p:cNvPicPr preferRelativeResize="0"/>
          <p:nvPr/>
        </p:nvPicPr>
        <p:blipFill rotWithShape="1">
          <a:blip r:embed="rId25">
            <a:alphaModFix/>
          </a:blip>
          <a:srcRect b="0" l="0" r="0" t="0"/>
          <a:stretch/>
        </p:blipFill>
        <p:spPr>
          <a:xfrm>
            <a:off x="7861300" y="5392888"/>
            <a:ext cx="2198675" cy="2292382"/>
          </a:xfrm>
          <a:prstGeom prst="rect">
            <a:avLst/>
          </a:prstGeom>
          <a:noFill/>
          <a:ln>
            <a:noFill/>
          </a:ln>
        </p:spPr>
      </p:pic>
      <p:sp>
        <p:nvSpPr>
          <p:cNvPr id="50" name="Google Shape;50;p1"/>
          <p:cNvSpPr txBox="1"/>
          <p:nvPr/>
        </p:nvSpPr>
        <p:spPr>
          <a:xfrm>
            <a:off x="105184" y="6955658"/>
            <a:ext cx="1929900" cy="1539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900"/>
              <a:buFont typeface="Calibri"/>
              <a:buNone/>
            </a:pPr>
            <a:r>
              <a:rPr b="1" i="0" lang="en-US" sz="1000" u="none">
                <a:solidFill>
                  <a:srgbClr val="6D6E71"/>
                </a:solidFill>
                <a:latin typeface="M PLUS 1"/>
                <a:ea typeface="M PLUS 1"/>
                <a:cs typeface="M PLUS 1"/>
                <a:sym typeface="M PLUS 1"/>
              </a:rPr>
              <a:t>［デザインバリエーション］</a:t>
            </a:r>
            <a:endParaRPr b="1" sz="1000">
              <a:latin typeface="M PLUS 1"/>
              <a:ea typeface="M PLUS 1"/>
              <a:cs typeface="M PLUS 1"/>
              <a:sym typeface="M PLUS 1"/>
            </a:endParaRPr>
          </a:p>
        </p:txBody>
      </p:sp>
      <p:sp>
        <p:nvSpPr>
          <p:cNvPr id="51" name="Google Shape;51;p1"/>
          <p:cNvSpPr txBox="1"/>
          <p:nvPr/>
        </p:nvSpPr>
        <p:spPr>
          <a:xfrm>
            <a:off x="220543" y="8231176"/>
            <a:ext cx="16128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900"/>
              <a:buFont typeface="Calibri"/>
              <a:buNone/>
            </a:pPr>
            <a:r>
              <a:rPr lang="en-US" sz="800">
                <a:solidFill>
                  <a:srgbClr val="6D6E71"/>
                </a:solidFill>
                <a:latin typeface="M PLUS 1"/>
                <a:ea typeface="M PLUS 1"/>
                <a:cs typeface="M PLUS 1"/>
                <a:sym typeface="M PLUS 1"/>
              </a:rPr>
              <a:t> </a:t>
            </a:r>
            <a:r>
              <a:rPr b="1" i="0" lang="en-US" sz="800" u="none">
                <a:solidFill>
                  <a:srgbClr val="6D6E71"/>
                </a:solidFill>
                <a:latin typeface="M PLUS 1"/>
                <a:ea typeface="M PLUS 1"/>
                <a:cs typeface="M PLUS 1"/>
                <a:sym typeface="M PLUS 1"/>
              </a:rPr>
              <a:t>Ｍ-Ｙ</a:t>
            </a:r>
            <a:r>
              <a:rPr b="1" i="0" lang="en-US" sz="800" u="none">
                <a:solidFill>
                  <a:srgbClr val="6D6E71"/>
                </a:solidFill>
                <a:latin typeface="M PLUS 1"/>
                <a:ea typeface="M PLUS 1"/>
                <a:cs typeface="M PLUS 1"/>
                <a:sym typeface="M PLUS 1"/>
              </a:rPr>
              <a:t>Ｋ</a:t>
            </a:r>
            <a:r>
              <a:rPr b="1" lang="en-US" sz="800">
                <a:solidFill>
                  <a:srgbClr val="6D6E71"/>
                </a:solidFill>
                <a:latin typeface="M PLUS 1"/>
                <a:ea typeface="M PLUS 1"/>
                <a:cs typeface="M PLUS 1"/>
                <a:sym typeface="M PLUS 1"/>
              </a:rPr>
              <a:t>型</a:t>
            </a:r>
            <a:r>
              <a:rPr i="0" lang="en-US" sz="800" u="none">
                <a:solidFill>
                  <a:srgbClr val="6D6E71"/>
                </a:solidFill>
                <a:latin typeface="M PLUS 1"/>
                <a:ea typeface="M PLUS 1"/>
                <a:cs typeface="M PLUS 1"/>
                <a:sym typeface="M PLUS 1"/>
              </a:rPr>
              <a:t>〈横桟タイプ〉</a:t>
            </a:r>
            <a:endParaRPr sz="800">
              <a:latin typeface="M PLUS 1"/>
              <a:ea typeface="M PLUS 1"/>
              <a:cs typeface="M PLUS 1"/>
              <a:sym typeface="M PLUS 1"/>
            </a:endParaRPr>
          </a:p>
        </p:txBody>
      </p:sp>
      <p:sp>
        <p:nvSpPr>
          <p:cNvPr id="52" name="Google Shape;52;p1"/>
          <p:cNvSpPr txBox="1"/>
          <p:nvPr/>
        </p:nvSpPr>
        <p:spPr>
          <a:xfrm>
            <a:off x="1967158" y="9764700"/>
            <a:ext cx="14382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900"/>
              <a:buFont typeface="Calibri"/>
              <a:buNone/>
            </a:pPr>
            <a:r>
              <a:rPr b="1" i="0" lang="en-US" sz="800" u="none">
                <a:solidFill>
                  <a:srgbClr val="6D6E71"/>
                </a:solidFill>
                <a:latin typeface="M PLUS 1"/>
                <a:ea typeface="M PLUS 1"/>
                <a:cs typeface="M PLUS 1"/>
                <a:sym typeface="M PLUS 1"/>
              </a:rPr>
              <a:t>Ｍ-</a:t>
            </a:r>
            <a:r>
              <a:rPr b="1" lang="en-US" sz="800">
                <a:solidFill>
                  <a:srgbClr val="6D6E71"/>
                </a:solidFill>
                <a:latin typeface="M PLUS 1"/>
                <a:ea typeface="M PLUS 1"/>
                <a:cs typeface="M PLUS 1"/>
                <a:sym typeface="M PLUS 1"/>
              </a:rPr>
              <a:t>YL</a:t>
            </a:r>
            <a:r>
              <a:rPr b="1" i="0" lang="en-US" sz="800" u="none">
                <a:solidFill>
                  <a:srgbClr val="6D6E71"/>
                </a:solidFill>
                <a:latin typeface="M PLUS 1"/>
                <a:ea typeface="M PLUS 1"/>
                <a:cs typeface="M PLUS 1"/>
                <a:sym typeface="M PLUS 1"/>
              </a:rPr>
              <a:t>型</a:t>
            </a:r>
            <a:r>
              <a:rPr i="0" lang="en-US" sz="800" u="none">
                <a:solidFill>
                  <a:srgbClr val="6D6E71"/>
                </a:solidFill>
                <a:latin typeface="M PLUS 1"/>
                <a:ea typeface="M PLUS 1"/>
                <a:cs typeface="M PLUS 1"/>
                <a:sym typeface="M PLUS 1"/>
              </a:rPr>
              <a:t>〈</a:t>
            </a:r>
            <a:r>
              <a:rPr lang="en-US" sz="800">
                <a:solidFill>
                  <a:srgbClr val="6D6E71"/>
                </a:solidFill>
                <a:latin typeface="M PLUS 1"/>
                <a:ea typeface="M PLUS 1"/>
                <a:cs typeface="M PLUS 1"/>
                <a:sym typeface="M PLUS 1"/>
              </a:rPr>
              <a:t>ルーバー</a:t>
            </a:r>
            <a:r>
              <a:rPr i="0" lang="en-US" sz="800" u="none">
                <a:solidFill>
                  <a:srgbClr val="6D6E71"/>
                </a:solidFill>
                <a:latin typeface="M PLUS 1"/>
                <a:ea typeface="M PLUS 1"/>
                <a:cs typeface="M PLUS 1"/>
                <a:sym typeface="M PLUS 1"/>
              </a:rPr>
              <a:t>タイプ〉</a:t>
            </a:r>
            <a:endParaRPr sz="800">
              <a:latin typeface="M PLUS 1"/>
              <a:ea typeface="M PLUS 1"/>
              <a:cs typeface="M PLUS 1"/>
              <a:sym typeface="M PLUS 1"/>
            </a:endParaRPr>
          </a:p>
        </p:txBody>
      </p:sp>
      <p:sp>
        <p:nvSpPr>
          <p:cNvPr id="53" name="Google Shape;53;p1"/>
          <p:cNvSpPr txBox="1"/>
          <p:nvPr/>
        </p:nvSpPr>
        <p:spPr>
          <a:xfrm>
            <a:off x="266149" y="9764700"/>
            <a:ext cx="15699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900"/>
              <a:buFont typeface="Calibri"/>
              <a:buNone/>
            </a:pPr>
            <a:r>
              <a:rPr b="1" i="0" lang="en-US" sz="800" u="none">
                <a:solidFill>
                  <a:srgbClr val="6D6E71"/>
                </a:solidFill>
                <a:latin typeface="M PLUS 1"/>
                <a:ea typeface="M PLUS 1"/>
                <a:cs typeface="M PLUS 1"/>
                <a:sym typeface="M PLUS 1"/>
              </a:rPr>
              <a:t>Ｍ-ＴＭ型</a:t>
            </a:r>
            <a:r>
              <a:rPr i="0" lang="en-US" sz="800" u="none">
                <a:solidFill>
                  <a:srgbClr val="6D6E71"/>
                </a:solidFill>
                <a:latin typeface="M PLUS 1"/>
                <a:ea typeface="M PLUS 1"/>
                <a:cs typeface="M PLUS 1"/>
                <a:sym typeface="M PLUS 1"/>
              </a:rPr>
              <a:t>〈縦目隠しタイプ〉</a:t>
            </a:r>
            <a:endParaRPr sz="800">
              <a:latin typeface="M PLUS 1"/>
              <a:ea typeface="M PLUS 1"/>
              <a:cs typeface="M PLUS 1"/>
              <a:sym typeface="M PLUS 1"/>
            </a:endParaRPr>
          </a:p>
        </p:txBody>
      </p:sp>
      <p:sp>
        <p:nvSpPr>
          <p:cNvPr id="54" name="Google Shape;54;p1"/>
          <p:cNvSpPr txBox="1"/>
          <p:nvPr/>
        </p:nvSpPr>
        <p:spPr>
          <a:xfrm>
            <a:off x="3710823" y="8231175"/>
            <a:ext cx="16128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900"/>
              <a:buFont typeface="Calibri"/>
              <a:buNone/>
            </a:pPr>
            <a:r>
              <a:rPr lang="en-US" sz="800">
                <a:solidFill>
                  <a:srgbClr val="6D6E71"/>
                </a:solidFill>
                <a:latin typeface="M PLUS 1"/>
                <a:ea typeface="M PLUS 1"/>
                <a:cs typeface="M PLUS 1"/>
                <a:sym typeface="M PLUS 1"/>
              </a:rPr>
              <a:t> </a:t>
            </a:r>
            <a:r>
              <a:rPr b="1" i="0" lang="en-US" sz="800" u="none">
                <a:solidFill>
                  <a:srgbClr val="6D6E71"/>
                </a:solidFill>
                <a:latin typeface="M PLUS 1"/>
                <a:ea typeface="M PLUS 1"/>
                <a:cs typeface="M PLUS 1"/>
                <a:sym typeface="M PLUS 1"/>
              </a:rPr>
              <a:t>Ｍ-ＹＭ型</a:t>
            </a:r>
            <a:r>
              <a:rPr i="0" lang="en-US" sz="800" u="none">
                <a:solidFill>
                  <a:srgbClr val="6D6E71"/>
                </a:solidFill>
                <a:latin typeface="M PLUS 1"/>
                <a:ea typeface="M PLUS 1"/>
                <a:cs typeface="M PLUS 1"/>
                <a:sym typeface="M PLUS 1"/>
              </a:rPr>
              <a:t>〈横目隠しタイプ〉</a:t>
            </a:r>
            <a:endParaRPr sz="800">
              <a:latin typeface="M PLUS 1"/>
              <a:ea typeface="M PLUS 1"/>
              <a:cs typeface="M PLUS 1"/>
              <a:sym typeface="M PLUS 1"/>
            </a:endParaRPr>
          </a:p>
        </p:txBody>
      </p:sp>
      <p:sp>
        <p:nvSpPr>
          <p:cNvPr id="55" name="Google Shape;55;p1"/>
          <p:cNvSpPr txBox="1"/>
          <p:nvPr/>
        </p:nvSpPr>
        <p:spPr>
          <a:xfrm>
            <a:off x="1948640" y="8231175"/>
            <a:ext cx="13161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900"/>
              <a:buFont typeface="Calibri"/>
              <a:buNone/>
            </a:pPr>
            <a:r>
              <a:rPr b="1" lang="en-US" sz="800">
                <a:solidFill>
                  <a:srgbClr val="6D6E71"/>
                </a:solidFill>
                <a:latin typeface="M PLUS 1"/>
                <a:ea typeface="M PLUS 1"/>
                <a:cs typeface="M PLUS 1"/>
                <a:sym typeface="M PLUS 1"/>
              </a:rPr>
              <a:t> </a:t>
            </a:r>
            <a:r>
              <a:rPr b="1" i="0" lang="en-US" sz="800" u="none">
                <a:solidFill>
                  <a:srgbClr val="6D6E71"/>
                </a:solidFill>
                <a:latin typeface="M PLUS 1"/>
                <a:ea typeface="M PLUS 1"/>
                <a:cs typeface="M PLUS 1"/>
                <a:sym typeface="M PLUS 1"/>
              </a:rPr>
              <a:t>Ｍ-ＴＫ型</a:t>
            </a:r>
            <a:r>
              <a:rPr i="0" lang="en-US" sz="800" u="none">
                <a:solidFill>
                  <a:srgbClr val="6D6E71"/>
                </a:solidFill>
                <a:latin typeface="M PLUS 1"/>
                <a:ea typeface="M PLUS 1"/>
                <a:cs typeface="M PLUS 1"/>
                <a:sym typeface="M PLUS 1"/>
              </a:rPr>
              <a:t>〈縦桟タイプ〉</a:t>
            </a:r>
            <a:endParaRPr sz="800">
              <a:latin typeface="M PLUS 1"/>
              <a:ea typeface="M PLUS 1"/>
              <a:cs typeface="M PLUS 1"/>
              <a:sym typeface="M PLUS 1"/>
            </a:endParaRPr>
          </a:p>
        </p:txBody>
      </p:sp>
      <p:sp>
        <p:nvSpPr>
          <p:cNvPr id="56" name="Google Shape;56;p1"/>
          <p:cNvSpPr txBox="1"/>
          <p:nvPr/>
        </p:nvSpPr>
        <p:spPr>
          <a:xfrm>
            <a:off x="8777213" y="9834562"/>
            <a:ext cx="15018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Calibri"/>
              <a:buNone/>
            </a:pPr>
            <a:r>
              <a:rPr i="0" lang="en-US" sz="800" u="none">
                <a:solidFill>
                  <a:srgbClr val="6D6E71"/>
                </a:solidFill>
                <a:latin typeface="M PLUS 1"/>
                <a:ea typeface="M PLUS 1"/>
                <a:cs typeface="M PLUS 1"/>
                <a:sym typeface="M PLUS 1"/>
              </a:rPr>
              <a:t>ダストックＳＡ型</a:t>
            </a:r>
            <a:endParaRPr>
              <a:latin typeface="M PLUS 1"/>
              <a:ea typeface="M PLUS 1"/>
              <a:cs typeface="M PLUS 1"/>
              <a:sym typeface="M PLUS 1"/>
            </a:endParaRPr>
          </a:p>
        </p:txBody>
      </p:sp>
      <p:sp>
        <p:nvSpPr>
          <p:cNvPr id="57" name="Google Shape;57;p1"/>
          <p:cNvSpPr txBox="1"/>
          <p:nvPr/>
        </p:nvSpPr>
        <p:spPr>
          <a:xfrm>
            <a:off x="10773287" y="9834562"/>
            <a:ext cx="15003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Calibri"/>
              <a:buNone/>
            </a:pPr>
            <a:r>
              <a:rPr i="0" lang="en-US" sz="800" u="none">
                <a:solidFill>
                  <a:srgbClr val="6D6E71"/>
                </a:solidFill>
                <a:latin typeface="M PLUS 1"/>
                <a:ea typeface="M PLUS 1"/>
                <a:cs typeface="M PLUS 1"/>
                <a:sym typeface="M PLUS 1"/>
              </a:rPr>
              <a:t>サニーブリーズフェンス</a:t>
            </a:r>
            <a:endParaRPr>
              <a:latin typeface="M PLUS 1"/>
              <a:ea typeface="M PLUS 1"/>
              <a:cs typeface="M PLUS 1"/>
              <a:sym typeface="M PLUS 1"/>
            </a:endParaRPr>
          </a:p>
        </p:txBody>
      </p:sp>
      <p:sp>
        <p:nvSpPr>
          <p:cNvPr id="58" name="Google Shape;58;p1"/>
          <p:cNvSpPr txBox="1"/>
          <p:nvPr/>
        </p:nvSpPr>
        <p:spPr>
          <a:xfrm>
            <a:off x="12767837" y="9834562"/>
            <a:ext cx="15003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Calibri"/>
              <a:buNone/>
            </a:pPr>
            <a:r>
              <a:rPr i="0" lang="en-US" sz="800" u="none">
                <a:solidFill>
                  <a:srgbClr val="6D6E71"/>
                </a:solidFill>
                <a:latin typeface="M PLUS 1"/>
                <a:ea typeface="M PLUS 1"/>
                <a:cs typeface="M PLUS 1"/>
                <a:sym typeface="M PLUS 1"/>
              </a:rPr>
              <a:t>フーゴ Ａ プラス ミニ</a:t>
            </a:r>
            <a:endParaRPr>
              <a:latin typeface="M PLUS 1"/>
              <a:ea typeface="M PLUS 1"/>
              <a:cs typeface="M PLUS 1"/>
              <a:sym typeface="M PLUS 1"/>
            </a:endParaRPr>
          </a:p>
        </p:txBody>
      </p:sp>
      <p:sp>
        <p:nvSpPr>
          <p:cNvPr id="59" name="Google Shape;59;p1"/>
          <p:cNvSpPr txBox="1"/>
          <p:nvPr/>
        </p:nvSpPr>
        <p:spPr>
          <a:xfrm>
            <a:off x="6630987" y="4846637"/>
            <a:ext cx="12240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Calibri"/>
              <a:buNone/>
            </a:pPr>
            <a:r>
              <a:rPr i="0" lang="en-US" sz="800" u="none">
                <a:solidFill>
                  <a:srgbClr val="6D6E71"/>
                </a:solidFill>
                <a:latin typeface="M PLUS 1"/>
                <a:ea typeface="M PLUS 1"/>
                <a:cs typeface="M PLUS 1"/>
                <a:sym typeface="M PLUS 1"/>
              </a:rPr>
              <a:t>■標準仕様</a:t>
            </a:r>
            <a:endParaRPr>
              <a:latin typeface="M PLUS 1"/>
              <a:ea typeface="M PLUS 1"/>
              <a:cs typeface="M PLUS 1"/>
              <a:sym typeface="M PLUS 1"/>
            </a:endParaRPr>
          </a:p>
        </p:txBody>
      </p:sp>
      <p:sp>
        <p:nvSpPr>
          <p:cNvPr id="60" name="Google Shape;60;p1"/>
          <p:cNvSpPr txBox="1"/>
          <p:nvPr/>
        </p:nvSpPr>
        <p:spPr>
          <a:xfrm>
            <a:off x="6623050" y="6281737"/>
            <a:ext cx="12240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Calibri"/>
              <a:buNone/>
            </a:pPr>
            <a:r>
              <a:rPr i="0" lang="en-US" sz="800" u="none">
                <a:solidFill>
                  <a:srgbClr val="6D6E71"/>
                </a:solidFill>
                <a:latin typeface="M PLUS 1"/>
                <a:ea typeface="M PLUS 1"/>
                <a:cs typeface="M PLUS 1"/>
                <a:sym typeface="M PLUS 1"/>
              </a:rPr>
              <a:t>■両面シリンダー仕様</a:t>
            </a:r>
            <a:endParaRPr>
              <a:latin typeface="M PLUS 1"/>
              <a:ea typeface="M PLUS 1"/>
              <a:cs typeface="M PLUS 1"/>
              <a:sym typeface="M PLUS 1"/>
            </a:endParaRPr>
          </a:p>
        </p:txBody>
      </p:sp>
      <p:sp>
        <p:nvSpPr>
          <p:cNvPr id="61" name="Google Shape;61;p1"/>
          <p:cNvSpPr txBox="1"/>
          <p:nvPr/>
        </p:nvSpPr>
        <p:spPr>
          <a:xfrm>
            <a:off x="7885112" y="4846637"/>
            <a:ext cx="12240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Calibri"/>
              <a:buNone/>
            </a:pPr>
            <a:r>
              <a:rPr i="0" lang="en-US" sz="800" u="none">
                <a:solidFill>
                  <a:srgbClr val="6D6E71"/>
                </a:solidFill>
                <a:latin typeface="M PLUS 1"/>
                <a:ea typeface="M PLUS 1"/>
                <a:cs typeface="M PLUS 1"/>
                <a:sym typeface="M PLUS 1"/>
              </a:rPr>
              <a:t>■キーシステム仕様</a:t>
            </a:r>
            <a:endParaRPr>
              <a:latin typeface="M PLUS 1"/>
              <a:ea typeface="M PLUS 1"/>
              <a:cs typeface="M PLUS 1"/>
              <a:sym typeface="M PLUS 1"/>
            </a:endParaRPr>
          </a:p>
        </p:txBody>
      </p:sp>
      <p:sp>
        <p:nvSpPr>
          <p:cNvPr id="62" name="Google Shape;62;p1"/>
          <p:cNvSpPr txBox="1"/>
          <p:nvPr/>
        </p:nvSpPr>
        <p:spPr>
          <a:xfrm>
            <a:off x="6645275" y="5978525"/>
            <a:ext cx="1224000" cy="2154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Calibri"/>
              <a:buNone/>
            </a:pPr>
            <a:r>
              <a:rPr i="0" lang="en-US" sz="700" u="none">
                <a:solidFill>
                  <a:srgbClr val="6D6E71"/>
                </a:solidFill>
                <a:latin typeface="M PLUS 1"/>
                <a:ea typeface="M PLUS 1"/>
                <a:cs typeface="M PLUS 1"/>
                <a:sym typeface="M PLUS 1"/>
              </a:rPr>
              <a:t>ピッキングしにくいシャッター付き鍵穴です。</a:t>
            </a:r>
            <a:endParaRPr sz="700">
              <a:latin typeface="M PLUS 1"/>
              <a:ea typeface="M PLUS 1"/>
              <a:cs typeface="M PLUS 1"/>
              <a:sym typeface="M PLUS 1"/>
            </a:endParaRPr>
          </a:p>
        </p:txBody>
      </p:sp>
      <p:sp>
        <p:nvSpPr>
          <p:cNvPr id="63" name="Google Shape;63;p1"/>
          <p:cNvSpPr txBox="1"/>
          <p:nvPr/>
        </p:nvSpPr>
        <p:spPr>
          <a:xfrm>
            <a:off x="12434872" y="4846625"/>
            <a:ext cx="19299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Calibri"/>
              <a:buNone/>
            </a:pPr>
            <a:r>
              <a:rPr i="0" lang="en-US" sz="800" u="none">
                <a:solidFill>
                  <a:srgbClr val="6D6E71"/>
                </a:solidFill>
                <a:latin typeface="M PLUS 1"/>
                <a:ea typeface="M PLUS 1"/>
                <a:cs typeface="M PLUS 1"/>
                <a:sym typeface="M PLUS 1"/>
              </a:rPr>
              <a:t>■ラッチ錠（プッシュプルタイプ）</a:t>
            </a:r>
            <a:endParaRPr>
              <a:latin typeface="M PLUS 1"/>
              <a:ea typeface="M PLUS 1"/>
              <a:cs typeface="M PLUS 1"/>
              <a:sym typeface="M PLUS 1"/>
            </a:endParaRPr>
          </a:p>
        </p:txBody>
      </p:sp>
      <p:sp>
        <p:nvSpPr>
          <p:cNvPr id="64" name="Google Shape;64;p1"/>
          <p:cNvSpPr txBox="1"/>
          <p:nvPr/>
        </p:nvSpPr>
        <p:spPr>
          <a:xfrm>
            <a:off x="12434887" y="6046787"/>
            <a:ext cx="15033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Calibri"/>
              <a:buNone/>
            </a:pPr>
            <a:r>
              <a:rPr i="0" lang="en-US" sz="800" u="none">
                <a:solidFill>
                  <a:srgbClr val="6D6E71"/>
                </a:solidFill>
                <a:latin typeface="M PLUS 1"/>
                <a:ea typeface="M PLUS 1"/>
                <a:cs typeface="M PLUS 1"/>
                <a:sym typeface="M PLUS 1"/>
              </a:rPr>
              <a:t>■アーム錠</a:t>
            </a:r>
            <a:endParaRPr>
              <a:latin typeface="M PLUS 1"/>
              <a:ea typeface="M PLUS 1"/>
              <a:cs typeface="M PLUS 1"/>
              <a:sym typeface="M PLUS 1"/>
            </a:endParaRPr>
          </a:p>
        </p:txBody>
      </p:sp>
      <p:sp>
        <p:nvSpPr>
          <p:cNvPr id="65" name="Google Shape;65;p1"/>
          <p:cNvSpPr txBox="1"/>
          <p:nvPr/>
        </p:nvSpPr>
        <p:spPr>
          <a:xfrm>
            <a:off x="12441237" y="6921500"/>
            <a:ext cx="15033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Calibri"/>
              <a:buNone/>
            </a:pPr>
            <a:r>
              <a:rPr i="0" lang="en-US" sz="800" u="none">
                <a:solidFill>
                  <a:srgbClr val="6D6E71"/>
                </a:solidFill>
                <a:latin typeface="M PLUS 1"/>
                <a:ea typeface="M PLUS 1"/>
                <a:cs typeface="M PLUS 1"/>
                <a:sym typeface="M PLUS 1"/>
              </a:rPr>
              <a:t>■ラッチ錠（レバータイプ）</a:t>
            </a:r>
            <a:endParaRPr>
              <a:latin typeface="M PLUS 1"/>
              <a:ea typeface="M PLUS 1"/>
              <a:cs typeface="M PLUS 1"/>
              <a:sym typeface="M PLUS 1"/>
            </a:endParaRPr>
          </a:p>
        </p:txBody>
      </p:sp>
      <p:sp>
        <p:nvSpPr>
          <p:cNvPr id="66" name="Google Shape;66;p1"/>
          <p:cNvSpPr txBox="1"/>
          <p:nvPr/>
        </p:nvSpPr>
        <p:spPr>
          <a:xfrm>
            <a:off x="6627812" y="7313612"/>
            <a:ext cx="1077900" cy="2154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Calibri"/>
              <a:buNone/>
            </a:pPr>
            <a:r>
              <a:rPr i="0" lang="en-US" sz="700" u="none">
                <a:solidFill>
                  <a:srgbClr val="6D6E71"/>
                </a:solidFill>
                <a:latin typeface="M PLUS 1"/>
                <a:ea typeface="M PLUS 1"/>
                <a:cs typeface="M PLUS 1"/>
                <a:sym typeface="M PLUS 1"/>
              </a:rPr>
              <a:t>道路側と敷地側にシリンダーが付きます。</a:t>
            </a:r>
            <a:endParaRPr sz="700">
              <a:latin typeface="M PLUS 1"/>
              <a:ea typeface="M PLUS 1"/>
              <a:cs typeface="M PLUS 1"/>
              <a:sym typeface="M PLUS 1"/>
            </a:endParaRPr>
          </a:p>
        </p:txBody>
      </p:sp>
      <p:sp>
        <p:nvSpPr>
          <p:cNvPr id="67" name="Google Shape;67;p1"/>
          <p:cNvSpPr txBox="1"/>
          <p:nvPr/>
        </p:nvSpPr>
        <p:spPr>
          <a:xfrm>
            <a:off x="6638925" y="7572375"/>
            <a:ext cx="1440000" cy="924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600"/>
              <a:buFont typeface="MS PGothic"/>
              <a:buNone/>
            </a:pPr>
            <a:r>
              <a:rPr i="0" lang="en-US" sz="600" u="none">
                <a:solidFill>
                  <a:srgbClr val="6D6E71"/>
                </a:solidFill>
                <a:latin typeface="M PLUS 1"/>
                <a:ea typeface="M PLUS 1"/>
                <a:cs typeface="M PLUS 1"/>
                <a:sym typeface="M PLUS 1"/>
              </a:rPr>
              <a:t>※シリンダーは標準仕様と同じです。</a:t>
            </a:r>
            <a:endParaRPr sz="600">
              <a:latin typeface="M PLUS 1"/>
              <a:ea typeface="M PLUS 1"/>
              <a:cs typeface="M PLUS 1"/>
              <a:sym typeface="M PLUS 1"/>
            </a:endParaRPr>
          </a:p>
        </p:txBody>
      </p:sp>
      <p:sp>
        <p:nvSpPr>
          <p:cNvPr id="68" name="Google Shape;68;p1"/>
          <p:cNvSpPr txBox="1"/>
          <p:nvPr/>
        </p:nvSpPr>
        <p:spPr>
          <a:xfrm>
            <a:off x="7897795" y="4997450"/>
            <a:ext cx="41292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MS PGothic"/>
              <a:buNone/>
            </a:pPr>
            <a:r>
              <a:rPr i="0" lang="en-US" sz="800" u="none">
                <a:solidFill>
                  <a:srgbClr val="6D6E71"/>
                </a:solidFill>
                <a:latin typeface="M PLUS 1"/>
                <a:ea typeface="M PLUS 1"/>
                <a:cs typeface="M PLUS 1"/>
                <a:sym typeface="M PLUS 1"/>
              </a:rPr>
              <a:t>錠メーカー3社のキーシステム対応錠が扉に取り付けられます。</a:t>
            </a:r>
            <a:endParaRPr>
              <a:latin typeface="M PLUS 1"/>
              <a:ea typeface="M PLUS 1"/>
              <a:cs typeface="M PLUS 1"/>
              <a:sym typeface="M PLUS 1"/>
            </a:endParaRPr>
          </a:p>
        </p:txBody>
      </p:sp>
      <p:sp>
        <p:nvSpPr>
          <p:cNvPr id="69" name="Google Shape;69;p1"/>
          <p:cNvSpPr txBox="1"/>
          <p:nvPr/>
        </p:nvSpPr>
        <p:spPr>
          <a:xfrm>
            <a:off x="10321925" y="5314950"/>
            <a:ext cx="1077900" cy="1077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700"/>
              <a:buFont typeface="Calibri"/>
              <a:buNone/>
            </a:pPr>
            <a:r>
              <a:rPr i="0" lang="en-US" sz="700" u="none">
                <a:solidFill>
                  <a:srgbClr val="6D6E71"/>
                </a:solidFill>
                <a:latin typeface="M PLUS 1"/>
                <a:ea typeface="M PLUS 1"/>
                <a:cs typeface="M PLUS 1"/>
                <a:sym typeface="M PLUS 1"/>
              </a:rPr>
              <a:t>美和ロック㈱用 錠ケース</a:t>
            </a:r>
            <a:endParaRPr>
              <a:latin typeface="M PLUS 1"/>
              <a:ea typeface="M PLUS 1"/>
              <a:cs typeface="M PLUS 1"/>
              <a:sym typeface="M PLUS 1"/>
            </a:endParaRPr>
          </a:p>
        </p:txBody>
      </p:sp>
      <p:sp>
        <p:nvSpPr>
          <p:cNvPr id="70" name="Google Shape;70;p1"/>
          <p:cNvSpPr txBox="1"/>
          <p:nvPr/>
        </p:nvSpPr>
        <p:spPr>
          <a:xfrm>
            <a:off x="11276012" y="5314950"/>
            <a:ext cx="1076400" cy="1077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700"/>
              <a:buFont typeface="Calibri"/>
              <a:buNone/>
            </a:pPr>
            <a:r>
              <a:rPr i="0" lang="en-US" sz="700" u="none">
                <a:solidFill>
                  <a:srgbClr val="6D6E71"/>
                </a:solidFill>
                <a:latin typeface="M PLUS 1"/>
                <a:ea typeface="M PLUS 1"/>
                <a:cs typeface="M PLUS 1"/>
                <a:sym typeface="M PLUS 1"/>
              </a:rPr>
              <a:t>㈱ウエスト用 錠ケース</a:t>
            </a:r>
            <a:endParaRPr>
              <a:latin typeface="M PLUS 1"/>
              <a:ea typeface="M PLUS 1"/>
              <a:cs typeface="M PLUS 1"/>
              <a:sym typeface="M PLUS 1"/>
            </a:endParaRPr>
          </a:p>
        </p:txBody>
      </p:sp>
      <p:sp>
        <p:nvSpPr>
          <p:cNvPr id="71" name="Google Shape;71;p1"/>
          <p:cNvSpPr txBox="1"/>
          <p:nvPr/>
        </p:nvSpPr>
        <p:spPr>
          <a:xfrm>
            <a:off x="10321925" y="6550025"/>
            <a:ext cx="1077900" cy="1077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700"/>
              <a:buFont typeface="Calibri"/>
              <a:buNone/>
            </a:pPr>
            <a:r>
              <a:rPr i="0" lang="en-US" sz="700" u="none">
                <a:solidFill>
                  <a:srgbClr val="6D6E71"/>
                </a:solidFill>
                <a:latin typeface="M PLUS 1"/>
                <a:ea typeface="M PLUS 1"/>
                <a:cs typeface="M PLUS 1"/>
                <a:sym typeface="M PLUS 1"/>
              </a:rPr>
              <a:t>㈱ゴール用 錠ケース</a:t>
            </a:r>
            <a:endParaRPr>
              <a:latin typeface="M PLUS 1"/>
              <a:ea typeface="M PLUS 1"/>
              <a:cs typeface="M PLUS 1"/>
              <a:sym typeface="M PLUS 1"/>
            </a:endParaRPr>
          </a:p>
        </p:txBody>
      </p:sp>
      <p:sp>
        <p:nvSpPr>
          <p:cNvPr id="72" name="Google Shape;72;p1"/>
          <p:cNvSpPr txBox="1"/>
          <p:nvPr/>
        </p:nvSpPr>
        <p:spPr>
          <a:xfrm>
            <a:off x="11344584" y="6323000"/>
            <a:ext cx="711300" cy="1848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700"/>
              <a:buFont typeface="Calibri"/>
              <a:buNone/>
            </a:pPr>
            <a:r>
              <a:rPr i="0" lang="en-US" sz="600" u="none">
                <a:solidFill>
                  <a:srgbClr val="6D6E71"/>
                </a:solidFill>
                <a:latin typeface="M PLUS 1"/>
                <a:ea typeface="M PLUS 1"/>
                <a:cs typeface="M PLUS 1"/>
                <a:sym typeface="M PLUS 1"/>
              </a:rPr>
              <a:t>シリンダー表面</a:t>
            </a:r>
            <a:endParaRPr i="0" sz="600" u="none">
              <a:solidFill>
                <a:srgbClr val="6D6E71"/>
              </a:solidFill>
              <a:latin typeface="M PLUS 1"/>
              <a:ea typeface="M PLUS 1"/>
              <a:cs typeface="M PLUS 1"/>
              <a:sym typeface="M PLUS 1"/>
            </a:endParaRPr>
          </a:p>
          <a:p>
            <a:pPr indent="0" lvl="0" marL="12700" marR="0" rtl="0" algn="l">
              <a:lnSpc>
                <a:spcPct val="100000"/>
              </a:lnSpc>
              <a:spcBef>
                <a:spcPts val="0"/>
              </a:spcBef>
              <a:spcAft>
                <a:spcPts val="0"/>
              </a:spcAft>
              <a:buClr>
                <a:srgbClr val="6D6E71"/>
              </a:buClr>
              <a:buSzPts val="700"/>
              <a:buFont typeface="Calibri"/>
              <a:buNone/>
            </a:pPr>
            <a:r>
              <a:rPr i="0" lang="en-US" sz="600" u="none">
                <a:solidFill>
                  <a:srgbClr val="6D6E71"/>
                </a:solidFill>
                <a:latin typeface="M PLUS 1"/>
                <a:ea typeface="M PLUS 1"/>
                <a:cs typeface="M PLUS 1"/>
                <a:sym typeface="M PLUS 1"/>
              </a:rPr>
              <a:t>（道路側）</a:t>
            </a:r>
            <a:endParaRPr sz="600">
              <a:latin typeface="M PLUS 1"/>
              <a:ea typeface="M PLUS 1"/>
              <a:cs typeface="M PLUS 1"/>
              <a:sym typeface="M PLUS 1"/>
            </a:endParaRPr>
          </a:p>
        </p:txBody>
      </p:sp>
      <p:sp>
        <p:nvSpPr>
          <p:cNvPr id="73" name="Google Shape;73;p1"/>
          <p:cNvSpPr txBox="1"/>
          <p:nvPr/>
        </p:nvSpPr>
        <p:spPr>
          <a:xfrm>
            <a:off x="11276012" y="7458075"/>
            <a:ext cx="793800" cy="1848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600"/>
              <a:buFont typeface="Calibri"/>
              <a:buNone/>
            </a:pPr>
            <a:r>
              <a:rPr i="0" lang="en-US" sz="600" u="none">
                <a:solidFill>
                  <a:srgbClr val="6D6E71"/>
                </a:solidFill>
                <a:latin typeface="M PLUS 1"/>
                <a:ea typeface="M PLUS 1"/>
                <a:cs typeface="M PLUS 1"/>
                <a:sym typeface="M PLUS 1"/>
              </a:rPr>
              <a:t>※特注にて市販錠にも</a:t>
            </a:r>
            <a:endParaRPr>
              <a:latin typeface="M PLUS 1"/>
              <a:ea typeface="M PLUS 1"/>
              <a:cs typeface="M PLUS 1"/>
              <a:sym typeface="M PLUS 1"/>
            </a:endParaRPr>
          </a:p>
          <a:p>
            <a:pPr indent="0" lvl="0" marL="12700" marR="0" rtl="0" algn="l">
              <a:lnSpc>
                <a:spcPct val="100000"/>
              </a:lnSpc>
              <a:spcBef>
                <a:spcPts val="0"/>
              </a:spcBef>
              <a:spcAft>
                <a:spcPts val="0"/>
              </a:spcAft>
              <a:buClr>
                <a:srgbClr val="6D6E71"/>
              </a:buClr>
              <a:buSzPts val="600"/>
              <a:buFont typeface="Calibri"/>
              <a:buNone/>
            </a:pPr>
            <a:r>
              <a:rPr i="0" lang="en-US" sz="600" u="none">
                <a:solidFill>
                  <a:srgbClr val="6D6E71"/>
                </a:solidFill>
                <a:latin typeface="M PLUS 1"/>
                <a:ea typeface="M PLUS 1"/>
                <a:cs typeface="M PLUS 1"/>
                <a:sym typeface="M PLUS 1"/>
              </a:rPr>
              <a:t> 　対応します。</a:t>
            </a:r>
            <a:endParaRPr>
              <a:latin typeface="M PLUS 1"/>
              <a:ea typeface="M PLUS 1"/>
              <a:cs typeface="M PLUS 1"/>
              <a:sym typeface="M PLUS 1"/>
            </a:endParaRPr>
          </a:p>
        </p:txBody>
      </p:sp>
      <p:sp>
        <p:nvSpPr>
          <p:cNvPr id="74" name="Google Shape;74;p1"/>
          <p:cNvSpPr txBox="1"/>
          <p:nvPr/>
        </p:nvSpPr>
        <p:spPr>
          <a:xfrm>
            <a:off x="10382885" y="7548550"/>
            <a:ext cx="711300" cy="1848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700"/>
              <a:buFont typeface="Calibri"/>
              <a:buNone/>
            </a:pPr>
            <a:r>
              <a:rPr i="0" lang="en-US" sz="600" u="none">
                <a:solidFill>
                  <a:srgbClr val="6D6E71"/>
                </a:solidFill>
                <a:latin typeface="M PLUS 1"/>
                <a:ea typeface="M PLUS 1"/>
                <a:cs typeface="M PLUS 1"/>
                <a:sym typeface="M PLUS 1"/>
              </a:rPr>
              <a:t>シリンダー表面</a:t>
            </a:r>
            <a:endParaRPr i="0" sz="600" u="none">
              <a:solidFill>
                <a:srgbClr val="6D6E71"/>
              </a:solidFill>
              <a:latin typeface="M PLUS 1"/>
              <a:ea typeface="M PLUS 1"/>
              <a:cs typeface="M PLUS 1"/>
              <a:sym typeface="M PLUS 1"/>
            </a:endParaRPr>
          </a:p>
          <a:p>
            <a:pPr indent="0" lvl="0" marL="12700" marR="0" rtl="0" algn="l">
              <a:lnSpc>
                <a:spcPct val="100000"/>
              </a:lnSpc>
              <a:spcBef>
                <a:spcPts val="0"/>
              </a:spcBef>
              <a:spcAft>
                <a:spcPts val="0"/>
              </a:spcAft>
              <a:buClr>
                <a:srgbClr val="6D6E71"/>
              </a:buClr>
              <a:buSzPts val="700"/>
              <a:buFont typeface="Calibri"/>
              <a:buNone/>
            </a:pPr>
            <a:r>
              <a:rPr i="0" lang="en-US" sz="600" u="none">
                <a:solidFill>
                  <a:srgbClr val="6D6E71"/>
                </a:solidFill>
                <a:latin typeface="M PLUS 1"/>
                <a:ea typeface="M PLUS 1"/>
                <a:cs typeface="M PLUS 1"/>
                <a:sym typeface="M PLUS 1"/>
              </a:rPr>
              <a:t>（道路側）</a:t>
            </a:r>
            <a:endParaRPr sz="600">
              <a:latin typeface="M PLUS 1"/>
              <a:ea typeface="M PLUS 1"/>
              <a:cs typeface="M PLUS 1"/>
              <a:sym typeface="M PLUS 1"/>
            </a:endParaRPr>
          </a:p>
        </p:txBody>
      </p:sp>
      <p:sp>
        <p:nvSpPr>
          <p:cNvPr id="75" name="Google Shape;75;p1"/>
          <p:cNvSpPr txBox="1"/>
          <p:nvPr/>
        </p:nvSpPr>
        <p:spPr>
          <a:xfrm>
            <a:off x="10405745" y="6327775"/>
            <a:ext cx="1077900" cy="1848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700"/>
              <a:buFont typeface="Calibri"/>
              <a:buNone/>
            </a:pPr>
            <a:r>
              <a:rPr i="0" lang="en-US" sz="600" u="none">
                <a:solidFill>
                  <a:srgbClr val="6D6E71"/>
                </a:solidFill>
                <a:latin typeface="M PLUS 1"/>
                <a:ea typeface="M PLUS 1"/>
                <a:cs typeface="M PLUS 1"/>
                <a:sym typeface="M PLUS 1"/>
              </a:rPr>
              <a:t>シリンダー表面</a:t>
            </a:r>
            <a:endParaRPr i="0" sz="600" u="none">
              <a:solidFill>
                <a:srgbClr val="6D6E71"/>
              </a:solidFill>
              <a:latin typeface="M PLUS 1"/>
              <a:ea typeface="M PLUS 1"/>
              <a:cs typeface="M PLUS 1"/>
              <a:sym typeface="M PLUS 1"/>
            </a:endParaRPr>
          </a:p>
          <a:p>
            <a:pPr indent="0" lvl="0" marL="12700" marR="0" rtl="0" algn="l">
              <a:lnSpc>
                <a:spcPct val="100000"/>
              </a:lnSpc>
              <a:spcBef>
                <a:spcPts val="0"/>
              </a:spcBef>
              <a:spcAft>
                <a:spcPts val="0"/>
              </a:spcAft>
              <a:buClr>
                <a:srgbClr val="6D6E71"/>
              </a:buClr>
              <a:buSzPts val="700"/>
              <a:buFont typeface="Calibri"/>
              <a:buNone/>
            </a:pPr>
            <a:r>
              <a:rPr i="0" lang="en-US" sz="600" u="none">
                <a:solidFill>
                  <a:srgbClr val="6D6E71"/>
                </a:solidFill>
                <a:latin typeface="M PLUS 1"/>
                <a:ea typeface="M PLUS 1"/>
                <a:cs typeface="M PLUS 1"/>
                <a:sym typeface="M PLUS 1"/>
              </a:rPr>
              <a:t>（道路側）</a:t>
            </a:r>
            <a:endParaRPr sz="600">
              <a:latin typeface="M PLUS 1"/>
              <a:ea typeface="M PLUS 1"/>
              <a:cs typeface="M PLUS 1"/>
              <a:sym typeface="M PLUS 1"/>
            </a:endParaRPr>
          </a:p>
        </p:txBody>
      </p:sp>
      <p:sp>
        <p:nvSpPr>
          <p:cNvPr id="76" name="Google Shape;76;p1"/>
          <p:cNvSpPr txBox="1"/>
          <p:nvPr/>
        </p:nvSpPr>
        <p:spPr>
          <a:xfrm>
            <a:off x="7848917" y="5224650"/>
            <a:ext cx="1569900" cy="1230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800"/>
              <a:buFont typeface="MS PGothic"/>
              <a:buNone/>
            </a:pPr>
            <a:r>
              <a:rPr i="0" lang="en-US" sz="800" u="none">
                <a:solidFill>
                  <a:srgbClr val="6D6E71"/>
                </a:solidFill>
                <a:latin typeface="M PLUS 1"/>
                <a:ea typeface="M PLUS 1"/>
                <a:cs typeface="M PLUS 1"/>
                <a:sym typeface="M PLUS 1"/>
              </a:rPr>
              <a:t>【キーシステムについて】</a:t>
            </a:r>
            <a:endParaRPr>
              <a:latin typeface="M PLUS 1"/>
              <a:ea typeface="M PLUS 1"/>
              <a:cs typeface="M PLUS 1"/>
              <a:sym typeface="M PLUS 1"/>
            </a:endParaRPr>
          </a:p>
        </p:txBody>
      </p:sp>
      <p:sp>
        <p:nvSpPr>
          <p:cNvPr id="77" name="Google Shape;77;p1"/>
          <p:cNvSpPr txBox="1"/>
          <p:nvPr/>
        </p:nvSpPr>
        <p:spPr>
          <a:xfrm>
            <a:off x="12439650" y="5683250"/>
            <a:ext cx="955800" cy="2154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700"/>
              <a:buFont typeface="MS PGothic"/>
              <a:buNone/>
            </a:pPr>
            <a:r>
              <a:rPr i="0" lang="en-US" sz="700" u="none">
                <a:solidFill>
                  <a:srgbClr val="6D6E71"/>
                </a:solidFill>
                <a:latin typeface="M PLUS 1"/>
                <a:ea typeface="M PLUS 1"/>
                <a:cs typeface="M PLUS 1"/>
                <a:sym typeface="M PLUS 1"/>
              </a:rPr>
              <a:t>マンション用</a:t>
            </a:r>
            <a:endParaRPr>
              <a:latin typeface="M PLUS 1"/>
              <a:ea typeface="M PLUS 1"/>
              <a:cs typeface="M PLUS 1"/>
              <a:sym typeface="M PLUS 1"/>
            </a:endParaRPr>
          </a:p>
          <a:p>
            <a:pPr indent="0" lvl="0" marL="12700" marR="0" rtl="0" algn="l">
              <a:lnSpc>
                <a:spcPct val="100000"/>
              </a:lnSpc>
              <a:spcBef>
                <a:spcPts val="0"/>
              </a:spcBef>
              <a:spcAft>
                <a:spcPts val="0"/>
              </a:spcAft>
              <a:buClr>
                <a:srgbClr val="6D6E71"/>
              </a:buClr>
              <a:buSzPts val="700"/>
              <a:buFont typeface="MS PGothic"/>
              <a:buNone/>
            </a:pPr>
            <a:r>
              <a:rPr i="0" lang="en-US" sz="700" u="none">
                <a:solidFill>
                  <a:srgbClr val="6D6E71"/>
                </a:solidFill>
                <a:latin typeface="M PLUS 1"/>
                <a:ea typeface="M PLUS 1"/>
                <a:cs typeface="M PLUS 1"/>
                <a:sym typeface="M PLUS 1"/>
              </a:rPr>
              <a:t>プッシュプルUT空錠</a:t>
            </a:r>
            <a:endParaRPr>
              <a:latin typeface="M PLUS 1"/>
              <a:ea typeface="M PLUS 1"/>
              <a:cs typeface="M PLUS 1"/>
              <a:sym typeface="M PLUS 1"/>
            </a:endParaRPr>
          </a:p>
        </p:txBody>
      </p:sp>
      <p:sp>
        <p:nvSpPr>
          <p:cNvPr id="78" name="Google Shape;78;p1"/>
          <p:cNvSpPr txBox="1"/>
          <p:nvPr/>
        </p:nvSpPr>
        <p:spPr>
          <a:xfrm>
            <a:off x="12579350" y="6678612"/>
            <a:ext cx="955800" cy="1077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700"/>
              <a:buFont typeface="MS PGothic"/>
              <a:buNone/>
            </a:pPr>
            <a:r>
              <a:rPr i="0" lang="en-US" sz="700" u="none">
                <a:solidFill>
                  <a:srgbClr val="6D6E71"/>
                </a:solidFill>
                <a:latin typeface="M PLUS 1"/>
                <a:ea typeface="M PLUS 1"/>
                <a:cs typeface="M PLUS 1"/>
                <a:sym typeface="M PLUS 1"/>
              </a:rPr>
              <a:t>シリンダーＲＤ空錠</a:t>
            </a:r>
            <a:endParaRPr>
              <a:latin typeface="M PLUS 1"/>
              <a:ea typeface="M PLUS 1"/>
              <a:cs typeface="M PLUS 1"/>
              <a:sym typeface="M PLUS 1"/>
            </a:endParaRPr>
          </a:p>
        </p:txBody>
      </p:sp>
      <p:sp>
        <p:nvSpPr>
          <p:cNvPr id="79" name="Google Shape;79;p1"/>
          <p:cNvSpPr txBox="1"/>
          <p:nvPr/>
        </p:nvSpPr>
        <p:spPr>
          <a:xfrm>
            <a:off x="14016037" y="5681662"/>
            <a:ext cx="955800" cy="2154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700"/>
              <a:buFont typeface="MS PGothic"/>
              <a:buNone/>
            </a:pPr>
            <a:r>
              <a:rPr i="0" lang="en-US" sz="700" u="none">
                <a:solidFill>
                  <a:srgbClr val="6D6E71"/>
                </a:solidFill>
                <a:latin typeface="M PLUS 1"/>
                <a:ea typeface="M PLUS 1"/>
                <a:cs typeface="M PLUS 1"/>
                <a:sym typeface="M PLUS 1"/>
              </a:rPr>
              <a:t>マンション用</a:t>
            </a:r>
            <a:endParaRPr>
              <a:latin typeface="M PLUS 1"/>
              <a:ea typeface="M PLUS 1"/>
              <a:cs typeface="M PLUS 1"/>
              <a:sym typeface="M PLUS 1"/>
            </a:endParaRPr>
          </a:p>
          <a:p>
            <a:pPr indent="0" lvl="0" marL="12700" marR="0" rtl="0" algn="l">
              <a:lnSpc>
                <a:spcPct val="100000"/>
              </a:lnSpc>
              <a:spcBef>
                <a:spcPts val="0"/>
              </a:spcBef>
              <a:spcAft>
                <a:spcPts val="0"/>
              </a:spcAft>
              <a:buClr>
                <a:srgbClr val="6D6E71"/>
              </a:buClr>
              <a:buSzPts val="700"/>
              <a:buFont typeface="MS PGothic"/>
              <a:buNone/>
            </a:pPr>
            <a:r>
              <a:rPr i="0" lang="en-US" sz="700" u="none">
                <a:solidFill>
                  <a:srgbClr val="6D6E71"/>
                </a:solidFill>
                <a:latin typeface="M PLUS 1"/>
                <a:ea typeface="M PLUS 1"/>
                <a:cs typeface="M PLUS 1"/>
                <a:sym typeface="M PLUS 1"/>
              </a:rPr>
              <a:t>プッシュプルＲＢ空錠</a:t>
            </a:r>
            <a:endParaRPr>
              <a:latin typeface="M PLUS 1"/>
              <a:ea typeface="M PLUS 1"/>
              <a:cs typeface="M PLUS 1"/>
              <a:sym typeface="M PLUS 1"/>
            </a:endParaRPr>
          </a:p>
        </p:txBody>
      </p:sp>
      <p:sp>
        <p:nvSpPr>
          <p:cNvPr id="80" name="Google Shape;80;p1"/>
          <p:cNvSpPr txBox="1"/>
          <p:nvPr/>
        </p:nvSpPr>
        <p:spPr>
          <a:xfrm>
            <a:off x="13738225" y="6678612"/>
            <a:ext cx="955800" cy="1077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700"/>
              <a:buFont typeface="MS PGothic"/>
              <a:buNone/>
            </a:pPr>
            <a:r>
              <a:rPr i="0" lang="en-US" sz="700" u="none">
                <a:solidFill>
                  <a:srgbClr val="6D6E71"/>
                </a:solidFill>
                <a:latin typeface="M PLUS 1"/>
                <a:ea typeface="M PLUS 1"/>
                <a:cs typeface="M PLUS 1"/>
                <a:sym typeface="M PLUS 1"/>
              </a:rPr>
              <a:t>シリンダーU空錠</a:t>
            </a:r>
            <a:endParaRPr>
              <a:latin typeface="M PLUS 1"/>
              <a:ea typeface="M PLUS 1"/>
              <a:cs typeface="M PLUS 1"/>
              <a:sym typeface="M PLUS 1"/>
            </a:endParaRPr>
          </a:p>
        </p:txBody>
      </p:sp>
      <p:sp>
        <p:nvSpPr>
          <p:cNvPr id="81" name="Google Shape;81;p1"/>
          <p:cNvSpPr txBox="1"/>
          <p:nvPr/>
        </p:nvSpPr>
        <p:spPr>
          <a:xfrm>
            <a:off x="12438046" y="7554900"/>
            <a:ext cx="1612800" cy="107700"/>
          </a:xfrm>
          <a:prstGeom prst="rect">
            <a:avLst/>
          </a:prstGeom>
          <a:noFill/>
          <a:ln>
            <a:noFill/>
          </a:ln>
        </p:spPr>
        <p:txBody>
          <a:bodyPr anchorCtr="0" anchor="t" bIns="0" lIns="0" spcFirstLastPara="1" rIns="0" wrap="square" tIns="0">
            <a:spAutoFit/>
          </a:bodyPr>
          <a:lstStyle/>
          <a:p>
            <a:pPr indent="0" lvl="0" marL="12700" marR="0" rtl="0" algn="l">
              <a:lnSpc>
                <a:spcPct val="100000"/>
              </a:lnSpc>
              <a:spcBef>
                <a:spcPts val="0"/>
              </a:spcBef>
              <a:spcAft>
                <a:spcPts val="0"/>
              </a:spcAft>
              <a:buClr>
                <a:srgbClr val="6D6E71"/>
              </a:buClr>
              <a:buSzPts val="700"/>
              <a:buFont typeface="MS PGothic"/>
              <a:buNone/>
            </a:pPr>
            <a:r>
              <a:rPr i="0" lang="en-US" sz="700" u="none">
                <a:solidFill>
                  <a:srgbClr val="6D6E71"/>
                </a:solidFill>
                <a:latin typeface="M PLUS 1"/>
                <a:ea typeface="M PLUS 1"/>
                <a:cs typeface="M PLUS 1"/>
                <a:sym typeface="M PLUS 1"/>
              </a:rPr>
              <a:t>マンション用シリンダーＲＪ空錠</a:t>
            </a:r>
            <a:endParaRPr>
              <a:latin typeface="M PLUS 1"/>
              <a:ea typeface="M PLUS 1"/>
              <a:cs typeface="M PLUS 1"/>
              <a:sym typeface="M PLUS 1"/>
            </a:endParaRPr>
          </a:p>
        </p:txBody>
      </p:sp>
      <p:pic>
        <p:nvPicPr>
          <p:cNvPr id="82" name="Google Shape;82;p1"/>
          <p:cNvPicPr preferRelativeResize="0"/>
          <p:nvPr/>
        </p:nvPicPr>
        <p:blipFill rotWithShape="1">
          <a:blip r:embed="rId26">
            <a:alphaModFix/>
          </a:blip>
          <a:srcRect b="0" l="0" r="0" t="0"/>
          <a:stretch/>
        </p:blipFill>
        <p:spPr>
          <a:xfrm>
            <a:off x="13382625" y="5003800"/>
            <a:ext cx="620712" cy="1006475"/>
          </a:xfrm>
          <a:prstGeom prst="rect">
            <a:avLst/>
          </a:prstGeom>
          <a:noFill/>
          <a:ln>
            <a:noFill/>
          </a:ln>
        </p:spPr>
      </p:pic>
      <p:pic>
        <p:nvPicPr>
          <p:cNvPr id="83" name="Google Shape;83;p1"/>
          <p:cNvPicPr preferRelativeResize="0"/>
          <p:nvPr/>
        </p:nvPicPr>
        <p:blipFill rotWithShape="1">
          <a:blip r:embed="rId27">
            <a:alphaModFix/>
          </a:blip>
          <a:srcRect b="0" l="0" r="0" t="0"/>
          <a:stretch/>
        </p:blipFill>
        <p:spPr>
          <a:xfrm>
            <a:off x="12504737" y="7043737"/>
            <a:ext cx="866775" cy="469900"/>
          </a:xfrm>
          <a:prstGeom prst="rect">
            <a:avLst/>
          </a:prstGeom>
          <a:noFill/>
          <a:ln>
            <a:noFill/>
          </a:ln>
        </p:spPr>
      </p:pic>
      <p:sp>
        <p:nvSpPr>
          <p:cNvPr id="84" name="Google Shape;84;p1"/>
          <p:cNvSpPr txBox="1"/>
          <p:nvPr/>
        </p:nvSpPr>
        <p:spPr>
          <a:xfrm>
            <a:off x="180975" y="117475"/>
            <a:ext cx="1612900" cy="300037"/>
          </a:xfrm>
          <a:prstGeom prst="rect">
            <a:avLst/>
          </a:prstGeom>
          <a:noFill/>
          <a:ln>
            <a:noFill/>
          </a:ln>
        </p:spPr>
        <p:txBody>
          <a:bodyPr anchorCtr="0" anchor="t" bIns="0" lIns="0" spcFirstLastPara="1" rIns="0" wrap="square" tIns="12700">
            <a:spAutoFit/>
          </a:bodyPr>
          <a:lstStyle/>
          <a:p>
            <a:pPr indent="0" lvl="0" marL="0" marR="0" rtl="0" algn="l">
              <a:lnSpc>
                <a:spcPct val="100000"/>
              </a:lnSpc>
              <a:spcBef>
                <a:spcPts val="0"/>
              </a:spcBef>
              <a:spcAft>
                <a:spcPts val="0"/>
              </a:spcAft>
              <a:buClr>
                <a:srgbClr val="FFFFFF"/>
              </a:buClr>
              <a:buSzPts val="1800"/>
              <a:buFont typeface="MS Gothic"/>
              <a:buNone/>
            </a:pPr>
            <a:r>
              <a:rPr b="0" i="0" lang="en-US" sz="1800" u="none">
                <a:solidFill>
                  <a:srgbClr val="FFFFFF"/>
                </a:solidFill>
                <a:latin typeface="MS Gothic"/>
                <a:ea typeface="MS Gothic"/>
                <a:cs typeface="MS Gothic"/>
                <a:sym typeface="MS Gothic"/>
              </a:rPr>
              <a:t>■■■■■■■</a:t>
            </a:r>
            <a:endParaRPr/>
          </a:p>
        </p:txBody>
      </p:sp>
      <p:sp>
        <p:nvSpPr>
          <p:cNvPr id="85" name="Google Shape;85;p1"/>
          <p:cNvSpPr txBox="1"/>
          <p:nvPr/>
        </p:nvSpPr>
        <p:spPr>
          <a:xfrm>
            <a:off x="558846" y="440749"/>
            <a:ext cx="6327900" cy="620100"/>
          </a:xfrm>
          <a:prstGeom prst="rect">
            <a:avLst/>
          </a:prstGeom>
          <a:noFill/>
          <a:ln>
            <a:noFill/>
          </a:ln>
        </p:spPr>
        <p:txBody>
          <a:bodyPr anchorCtr="0" anchor="t" bIns="0" lIns="0" spcFirstLastPara="1" rIns="0" wrap="square" tIns="0">
            <a:spAutoFit/>
          </a:bodyPr>
          <a:lstStyle/>
          <a:p>
            <a:pPr indent="0" lvl="0" marL="12700" marR="0" rtl="0" algn="l">
              <a:spcBef>
                <a:spcPts val="0"/>
              </a:spcBef>
              <a:spcAft>
                <a:spcPts val="0"/>
              </a:spcAft>
              <a:buNone/>
            </a:pPr>
            <a:r>
              <a:rPr i="0" lang="en-US" sz="2200" u="none" cap="none" strike="noStrike">
                <a:solidFill>
                  <a:srgbClr val="FFFFFF"/>
                </a:solidFill>
                <a:latin typeface="M PLUS 1"/>
                <a:ea typeface="M PLUS 1"/>
                <a:cs typeface="M PLUS 1"/>
                <a:sym typeface="M PLUS 1"/>
              </a:rPr>
              <a:t>門まわり</a:t>
            </a:r>
            <a:r>
              <a:rPr i="0" lang="en-US" sz="2400" u="none" cap="none" strike="noStrike">
                <a:solidFill>
                  <a:srgbClr val="FFFFFF"/>
                </a:solidFill>
                <a:latin typeface="M PLUS 1"/>
                <a:ea typeface="M PLUS 1"/>
                <a:cs typeface="M PLUS 1"/>
                <a:sym typeface="M PLUS 1"/>
              </a:rPr>
              <a:t> </a:t>
            </a:r>
            <a:r>
              <a:rPr i="0" lang="en-US" sz="1414" u="none" cap="none" strike="noStrike">
                <a:solidFill>
                  <a:srgbClr val="FFFFFF"/>
                </a:solidFill>
                <a:latin typeface="M PLUS 1"/>
                <a:ea typeface="M PLUS 1"/>
                <a:cs typeface="M PLUS 1"/>
                <a:sym typeface="M PLUS 1"/>
              </a:rPr>
              <a:t>   </a:t>
            </a:r>
            <a:r>
              <a:rPr b="1" lang="en-US" sz="4028">
                <a:solidFill>
                  <a:srgbClr val="FFFFFF"/>
                </a:solidFill>
                <a:latin typeface="M PLUS 1"/>
                <a:ea typeface="M PLUS 1"/>
                <a:cs typeface="M PLUS 1"/>
                <a:sym typeface="M PLUS 1"/>
              </a:rPr>
              <a:t>エルネクス門扉</a:t>
            </a:r>
            <a:endParaRPr b="1" i="0" sz="4028" u="none" cap="none" strike="noStrike">
              <a:solidFill>
                <a:srgbClr val="000000"/>
              </a:solidFill>
              <a:latin typeface="M PLUS 1"/>
              <a:ea typeface="M PLUS 1"/>
              <a:cs typeface="M PLUS 1"/>
              <a:sym typeface="M PLUS 1"/>
            </a:endParaRPr>
          </a:p>
        </p:txBody>
      </p:sp>
      <p:sp>
        <p:nvSpPr>
          <p:cNvPr id="86" name="Google Shape;86;p1"/>
          <p:cNvSpPr txBox="1"/>
          <p:nvPr/>
        </p:nvSpPr>
        <p:spPr>
          <a:xfrm>
            <a:off x="6623047" y="1444425"/>
            <a:ext cx="5028000" cy="492600"/>
          </a:xfrm>
          <a:prstGeom prst="rect">
            <a:avLst/>
          </a:prstGeom>
          <a:noFill/>
          <a:ln>
            <a:noFill/>
          </a:ln>
        </p:spPr>
        <p:txBody>
          <a:bodyPr anchorCtr="0" anchor="t" bIns="0" lIns="0" spcFirstLastPara="1" rIns="0" wrap="square" tIns="0">
            <a:spAutoFit/>
          </a:bodyPr>
          <a:lstStyle/>
          <a:p>
            <a:pPr indent="0" lvl="0" marL="8978" marR="0" rtl="0" algn="l">
              <a:spcBef>
                <a:spcPts val="0"/>
              </a:spcBef>
              <a:spcAft>
                <a:spcPts val="0"/>
              </a:spcAft>
              <a:buNone/>
            </a:pPr>
            <a:r>
              <a:rPr lang="en-US" sz="3200">
                <a:solidFill>
                  <a:srgbClr val="6C6C6C"/>
                </a:solidFill>
                <a:latin typeface="M PLUS 1"/>
                <a:ea typeface="M PLUS 1"/>
                <a:cs typeface="M PLUS 1"/>
                <a:sym typeface="M PLUS 1"/>
              </a:rPr>
              <a:t>0</a:t>
            </a:r>
            <a:r>
              <a:rPr lang="en-US" sz="3200">
                <a:solidFill>
                  <a:srgbClr val="6C6C6C"/>
                </a:solidFill>
                <a:latin typeface="M PLUS 1"/>
                <a:ea typeface="M PLUS 1"/>
                <a:cs typeface="M PLUS 1"/>
                <a:sym typeface="M PLUS 1"/>
              </a:rPr>
              <a:t>1</a:t>
            </a:r>
            <a:r>
              <a:rPr b="1" lang="en-US" sz="3200">
                <a:solidFill>
                  <a:srgbClr val="6C6C6C"/>
                </a:solidFill>
                <a:latin typeface="M PLUS 1"/>
                <a:ea typeface="M PLUS 1"/>
                <a:cs typeface="M PLUS 1"/>
                <a:sym typeface="M PLUS 1"/>
              </a:rPr>
              <a:t> </a:t>
            </a:r>
            <a:r>
              <a:rPr lang="en-US" sz="2600">
                <a:solidFill>
                  <a:srgbClr val="6C6C6C"/>
                </a:solidFill>
                <a:latin typeface="M PLUS 1"/>
                <a:ea typeface="M PLUS 1"/>
                <a:cs typeface="M PLUS 1"/>
                <a:sym typeface="M PLUS 1"/>
              </a:rPr>
              <a:t>豊富なサイズバリエーション</a:t>
            </a:r>
            <a:endParaRPr sz="2600">
              <a:latin typeface="M PLUS 1"/>
              <a:ea typeface="M PLUS 1"/>
              <a:cs typeface="M PLUS 1"/>
              <a:sym typeface="M PLUS 1"/>
            </a:endParaRPr>
          </a:p>
        </p:txBody>
      </p:sp>
      <p:sp>
        <p:nvSpPr>
          <p:cNvPr id="87" name="Google Shape;87;p1"/>
          <p:cNvSpPr txBox="1"/>
          <p:nvPr/>
        </p:nvSpPr>
        <p:spPr>
          <a:xfrm>
            <a:off x="6594475" y="8008525"/>
            <a:ext cx="77703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77787B"/>
              </a:buClr>
              <a:buSzPts val="2400"/>
              <a:buFont typeface="Arial"/>
              <a:buNone/>
            </a:pPr>
            <a:r>
              <a:rPr lang="en-US" sz="3200">
                <a:solidFill>
                  <a:srgbClr val="6C6C6C"/>
                </a:solidFill>
                <a:latin typeface="M PLUS 1"/>
                <a:ea typeface="M PLUS 1"/>
                <a:cs typeface="M PLUS 1"/>
                <a:sym typeface="M PLUS 1"/>
              </a:rPr>
              <a:t>0</a:t>
            </a:r>
            <a:r>
              <a:rPr lang="en-US" sz="3200">
                <a:solidFill>
                  <a:srgbClr val="6C6C6C"/>
                </a:solidFill>
                <a:latin typeface="M PLUS 1"/>
                <a:ea typeface="M PLUS 1"/>
                <a:cs typeface="M PLUS 1"/>
                <a:sym typeface="M PLUS 1"/>
              </a:rPr>
              <a:t>3</a:t>
            </a:r>
            <a:r>
              <a:rPr lang="en-US" sz="3200">
                <a:solidFill>
                  <a:srgbClr val="6C6C6C"/>
                </a:solidFill>
                <a:latin typeface="M PLUS 1"/>
                <a:ea typeface="M PLUS 1"/>
                <a:cs typeface="M PLUS 1"/>
                <a:sym typeface="M PLUS 1"/>
              </a:rPr>
              <a:t> </a:t>
            </a:r>
            <a:r>
              <a:rPr lang="en-US" sz="2600">
                <a:solidFill>
                  <a:srgbClr val="77787B"/>
                </a:solidFill>
                <a:latin typeface="M PLUS 1"/>
                <a:ea typeface="M PLUS 1"/>
                <a:cs typeface="M PLUS 1"/>
                <a:sym typeface="M PLUS 1"/>
              </a:rPr>
              <a:t>低層集合住宅もトータルコーディネート</a:t>
            </a:r>
            <a:endParaRPr sz="2600">
              <a:solidFill>
                <a:srgbClr val="77787B"/>
              </a:solidFill>
              <a:latin typeface="M PLUS 1"/>
              <a:ea typeface="M PLUS 1"/>
              <a:cs typeface="M PLUS 1"/>
              <a:sym typeface="M PLUS 1"/>
            </a:endParaRPr>
          </a:p>
        </p:txBody>
      </p:sp>
      <p:cxnSp>
        <p:nvCxnSpPr>
          <p:cNvPr id="88" name="Google Shape;88;p1"/>
          <p:cNvCxnSpPr/>
          <p:nvPr/>
        </p:nvCxnSpPr>
        <p:spPr>
          <a:xfrm>
            <a:off x="6618575" y="1930408"/>
            <a:ext cx="8353200" cy="19200"/>
          </a:xfrm>
          <a:prstGeom prst="straightConnector1">
            <a:avLst/>
          </a:prstGeom>
          <a:noFill/>
          <a:ln cap="flat" cmpd="sng" w="19050">
            <a:solidFill>
              <a:srgbClr val="818282"/>
            </a:solidFill>
            <a:prstDash val="dot"/>
            <a:round/>
            <a:headEnd len="sm" w="sm" type="none"/>
            <a:tailEnd len="sm" w="sm" type="none"/>
          </a:ln>
        </p:spPr>
      </p:cxnSp>
      <p:cxnSp>
        <p:nvCxnSpPr>
          <p:cNvPr id="89" name="Google Shape;89;p1"/>
          <p:cNvCxnSpPr/>
          <p:nvPr/>
        </p:nvCxnSpPr>
        <p:spPr>
          <a:xfrm>
            <a:off x="6618575" y="4699008"/>
            <a:ext cx="8353200" cy="19200"/>
          </a:xfrm>
          <a:prstGeom prst="straightConnector1">
            <a:avLst/>
          </a:prstGeom>
          <a:noFill/>
          <a:ln cap="flat" cmpd="sng" w="19050">
            <a:solidFill>
              <a:srgbClr val="818282"/>
            </a:solidFill>
            <a:prstDash val="dot"/>
            <a:round/>
            <a:headEnd len="sm" w="sm" type="none"/>
            <a:tailEnd len="sm" w="sm" type="none"/>
          </a:ln>
        </p:spPr>
      </p:cxnSp>
      <p:cxnSp>
        <p:nvCxnSpPr>
          <p:cNvPr id="90" name="Google Shape;90;p1"/>
          <p:cNvCxnSpPr/>
          <p:nvPr/>
        </p:nvCxnSpPr>
        <p:spPr>
          <a:xfrm>
            <a:off x="6618575" y="8572808"/>
            <a:ext cx="8353200" cy="19200"/>
          </a:xfrm>
          <a:prstGeom prst="straightConnector1">
            <a:avLst/>
          </a:prstGeom>
          <a:noFill/>
          <a:ln cap="flat" cmpd="sng" w="19050">
            <a:solidFill>
              <a:srgbClr val="818282"/>
            </a:solidFill>
            <a:prstDash val="dot"/>
            <a:round/>
            <a:headEnd len="sm" w="sm" type="none"/>
            <a:tailEnd len="sm" w="sm" type="none"/>
          </a:ln>
        </p:spPr>
      </p:cxnSp>
      <p:cxnSp>
        <p:nvCxnSpPr>
          <p:cNvPr id="91" name="Google Shape;91;p1"/>
          <p:cNvCxnSpPr/>
          <p:nvPr/>
        </p:nvCxnSpPr>
        <p:spPr>
          <a:xfrm>
            <a:off x="192463" y="6832300"/>
            <a:ext cx="6013500" cy="7200"/>
          </a:xfrm>
          <a:prstGeom prst="straightConnector1">
            <a:avLst/>
          </a:prstGeom>
          <a:noFill/>
          <a:ln cap="flat" cmpd="sng" w="19050">
            <a:solidFill>
              <a:srgbClr val="818282"/>
            </a:solidFill>
            <a:prstDash val="dot"/>
            <a:round/>
            <a:headEnd len="sm" w="sm" type="none"/>
            <a:tailEnd len="sm" w="sm" type="none"/>
          </a:ln>
        </p:spPr>
      </p:cxnSp>
      <p:pic>
        <p:nvPicPr>
          <p:cNvPr id="92" name="Google Shape;92;p1"/>
          <p:cNvPicPr preferRelativeResize="0"/>
          <p:nvPr/>
        </p:nvPicPr>
        <p:blipFill>
          <a:blip r:embed="rId28">
            <a:alphaModFix/>
          </a:blip>
          <a:stretch>
            <a:fillRect/>
          </a:stretch>
        </p:blipFill>
        <p:spPr>
          <a:xfrm>
            <a:off x="3219825" y="9764700"/>
            <a:ext cx="349125" cy="150650"/>
          </a:xfrm>
          <a:prstGeom prst="rect">
            <a:avLst/>
          </a:prstGeom>
          <a:noFill/>
          <a:ln>
            <a:noFill/>
          </a:ln>
        </p:spPr>
      </p:pic>
      <p:pic>
        <p:nvPicPr>
          <p:cNvPr id="93" name="Google Shape;93;p1"/>
          <p:cNvPicPr preferRelativeResize="0"/>
          <p:nvPr/>
        </p:nvPicPr>
        <p:blipFill rotWithShape="1">
          <a:blip r:embed="rId29">
            <a:alphaModFix/>
          </a:blip>
          <a:srcRect b="963" l="5309" r="10685" t="11518"/>
          <a:stretch/>
        </p:blipFill>
        <p:spPr>
          <a:xfrm>
            <a:off x="0" y="1158775"/>
            <a:ext cx="6245324" cy="4625450"/>
          </a:xfrm>
          <a:prstGeom prst="rect">
            <a:avLst/>
          </a:prstGeom>
          <a:noFill/>
          <a:ln>
            <a:noFill/>
          </a:ln>
        </p:spPr>
      </p:pic>
      <p:pic>
        <p:nvPicPr>
          <p:cNvPr id="94" name="Google Shape;94;p1"/>
          <p:cNvPicPr preferRelativeResize="0"/>
          <p:nvPr/>
        </p:nvPicPr>
        <p:blipFill rotWithShape="1">
          <a:blip r:embed="rId30">
            <a:alphaModFix/>
          </a:blip>
          <a:srcRect b="4874" l="26019" r="7301" t="25797"/>
          <a:stretch/>
        </p:blipFill>
        <p:spPr>
          <a:xfrm>
            <a:off x="4574715" y="4552265"/>
            <a:ext cx="1796600" cy="1644594"/>
          </a:xfrm>
          <a:prstGeom prst="rect">
            <a:avLst/>
          </a:prstGeom>
          <a:noFill/>
          <a:ln cap="flat" cmpd="sng" w="28575">
            <a:solidFill>
              <a:schemeClr val="lt1"/>
            </a:solidFill>
            <a:prstDash val="solid"/>
            <a:round/>
            <a:headEnd len="sm" w="sm" type="none"/>
            <a:tailEnd len="sm" w="sm" type="none"/>
          </a:ln>
        </p:spPr>
      </p:pic>
      <p:pic>
        <p:nvPicPr>
          <p:cNvPr id="95" name="Google Shape;95;p1"/>
          <p:cNvPicPr preferRelativeResize="0"/>
          <p:nvPr/>
        </p:nvPicPr>
        <p:blipFill>
          <a:blip r:embed="rId31">
            <a:alphaModFix/>
          </a:blip>
          <a:stretch>
            <a:fillRect/>
          </a:stretch>
        </p:blipFill>
        <p:spPr>
          <a:xfrm>
            <a:off x="6645275" y="2252250"/>
            <a:ext cx="5028006" cy="1748125"/>
          </a:xfrm>
          <a:prstGeom prst="rect">
            <a:avLst/>
          </a:prstGeom>
          <a:noFill/>
          <a:ln>
            <a:noFill/>
          </a:ln>
        </p:spPr>
      </p:pic>
      <p:pic>
        <p:nvPicPr>
          <p:cNvPr id="96" name="Google Shape;96;p1"/>
          <p:cNvPicPr preferRelativeResize="0"/>
          <p:nvPr/>
        </p:nvPicPr>
        <p:blipFill>
          <a:blip r:embed="rId32">
            <a:alphaModFix/>
          </a:blip>
          <a:stretch>
            <a:fillRect/>
          </a:stretch>
        </p:blipFill>
        <p:spPr>
          <a:xfrm>
            <a:off x="11781150" y="2931200"/>
            <a:ext cx="3190626" cy="1094700"/>
          </a:xfrm>
          <a:prstGeom prst="rect">
            <a:avLst/>
          </a:prstGeom>
          <a:noFill/>
          <a:ln>
            <a:noFill/>
          </a:ln>
        </p:spPr>
      </p:pic>
      <p:pic>
        <p:nvPicPr>
          <p:cNvPr id="97" name="Google Shape;97;p1"/>
          <p:cNvPicPr preferRelativeResize="0"/>
          <p:nvPr/>
        </p:nvPicPr>
        <p:blipFill rotWithShape="1">
          <a:blip r:embed="rId29">
            <a:alphaModFix/>
          </a:blip>
          <a:srcRect b="2514" l="0" r="6907" t="17691"/>
          <a:stretch/>
        </p:blipFill>
        <p:spPr>
          <a:xfrm>
            <a:off x="6688100" y="8727300"/>
            <a:ext cx="1796600" cy="1094701"/>
          </a:xfrm>
          <a:prstGeom prst="rect">
            <a:avLst/>
          </a:prstGeom>
          <a:noFill/>
          <a:ln>
            <a:noFill/>
          </a:ln>
        </p:spPr>
      </p:pic>
      <p:pic>
        <p:nvPicPr>
          <p:cNvPr id="98" name="Google Shape;98;p1"/>
          <p:cNvPicPr preferRelativeResize="0"/>
          <p:nvPr/>
        </p:nvPicPr>
        <p:blipFill>
          <a:blip r:embed="rId33">
            <a:alphaModFix/>
          </a:blip>
          <a:stretch>
            <a:fillRect/>
          </a:stretch>
        </p:blipFill>
        <p:spPr>
          <a:xfrm>
            <a:off x="3681387" y="8583288"/>
            <a:ext cx="2040162" cy="14619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2015-03-06T10:45:54Z</dcterms:created>
  <dc:creator>株式会社INAX</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2015-02-03T00:00:00Z</vt:filetime>
  </property>
  <property fmtid="{D5CDD505-2E9C-101B-9397-08002B2CF9AE}" pid="3" name="LastSaved">
    <vt:filetime>2015-03-06T00:00:00Z</vt:filetime>
  </property>
</Properties>
</file>